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8"/>
    <p:restoredTop sz="95680"/>
  </p:normalViewPr>
  <p:slideViewPr>
    <p:cSldViewPr snapToGrid="0">
      <p:cViewPr varScale="1">
        <p:scale>
          <a:sx n="85" d="100"/>
          <a:sy n="85" d="100"/>
        </p:scale>
        <p:origin x="208"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2/22/24</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8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2/22/24</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93360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2/22/24</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82540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2/22/24</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63070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2/22/24</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70034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2/22/24</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06231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2/22/24</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9215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2/22/24</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788860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2/22/24</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271024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2/22/24</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99833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2/22/24</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21924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2/22/24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351647389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8" r:id="rId6"/>
    <p:sldLayoutId id="2147483673" r:id="rId7"/>
    <p:sldLayoutId id="2147483674" r:id="rId8"/>
    <p:sldLayoutId id="2147483675" r:id="rId9"/>
    <p:sldLayoutId id="2147483677" r:id="rId10"/>
    <p:sldLayoutId id="2147483676"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6sense.com/tech/programming-language/cplusplus-market-shar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amberlynsisk.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230B465-E705-CEFB-A854-E76354FE6255}"/>
              </a:ext>
            </a:extLst>
          </p:cNvPr>
          <p:cNvSpPr>
            <a:spLocks noGrp="1"/>
          </p:cNvSpPr>
          <p:nvPr>
            <p:ph type="ctrTitle"/>
          </p:nvPr>
        </p:nvSpPr>
        <p:spPr>
          <a:xfrm>
            <a:off x="530352" y="885557"/>
            <a:ext cx="4114800" cy="2215152"/>
          </a:xfrm>
        </p:spPr>
        <p:txBody>
          <a:bodyPr>
            <a:normAutofit/>
          </a:bodyPr>
          <a:lstStyle/>
          <a:p>
            <a:pPr>
              <a:lnSpc>
                <a:spcPct val="90000"/>
              </a:lnSpc>
            </a:pPr>
            <a:r>
              <a:rPr lang="en-US" sz="3700"/>
              <a:t>SMART HOME AUTOMATION AND SECURITY SYSTEM</a:t>
            </a:r>
          </a:p>
        </p:txBody>
      </p:sp>
      <p:sp>
        <p:nvSpPr>
          <p:cNvPr id="3" name="Subtitle 2">
            <a:extLst>
              <a:ext uri="{FF2B5EF4-FFF2-40B4-BE49-F238E27FC236}">
                <a16:creationId xmlns:a16="http://schemas.microsoft.com/office/drawing/2014/main" id="{9D961D55-B67D-46C0-6174-7CFDD2E1EE9D}"/>
              </a:ext>
            </a:extLst>
          </p:cNvPr>
          <p:cNvSpPr>
            <a:spLocks noGrp="1"/>
          </p:cNvSpPr>
          <p:nvPr>
            <p:ph type="subTitle" idx="1"/>
          </p:nvPr>
        </p:nvSpPr>
        <p:spPr>
          <a:xfrm>
            <a:off x="530352" y="3509963"/>
            <a:ext cx="4114800" cy="2215152"/>
          </a:xfrm>
        </p:spPr>
        <p:txBody>
          <a:bodyPr>
            <a:normAutofit/>
          </a:bodyPr>
          <a:lstStyle/>
          <a:p>
            <a:r>
              <a:rPr lang="en-US" dirty="0"/>
              <a:t>CEIS101: Final Course Project</a:t>
            </a:r>
          </a:p>
          <a:p>
            <a:r>
              <a:rPr lang="en-US" dirty="0"/>
              <a:t>January 2024</a:t>
            </a:r>
          </a:p>
          <a:p>
            <a:r>
              <a:rPr lang="en-US" dirty="0" err="1"/>
              <a:t>Amberlyn</a:t>
            </a:r>
            <a:r>
              <a:rPr lang="en-US" dirty="0"/>
              <a:t> Sisk</a:t>
            </a:r>
          </a:p>
          <a:p>
            <a:r>
              <a:rPr lang="en-US" dirty="0"/>
              <a:t>Professor Oscar </a:t>
            </a:r>
            <a:r>
              <a:rPr lang="en-US" dirty="0" err="1"/>
              <a:t>Trevizo</a:t>
            </a:r>
            <a:endParaRPr lang="en-US" dirty="0"/>
          </a:p>
        </p:txBody>
      </p:sp>
      <p:sp>
        <p:nvSpPr>
          <p:cNvPr id="11" name="Freeform: Shape 10">
            <a:extLst>
              <a:ext uri="{FF2B5EF4-FFF2-40B4-BE49-F238E27FC236}">
                <a16:creationId xmlns:a16="http://schemas.microsoft.com/office/drawing/2014/main" id="{752C2BA4-3BBE-4D22-A0D9-8D2A7B8F1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918708"/>
            <a:ext cx="4187283" cy="93929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midsection of a person holding a miniature house">
            <a:extLst>
              <a:ext uri="{FF2B5EF4-FFF2-40B4-BE49-F238E27FC236}">
                <a16:creationId xmlns:a16="http://schemas.microsoft.com/office/drawing/2014/main" id="{D54D09D7-8AFF-C119-9D6E-56A3E6DDBB5E}"/>
              </a:ext>
            </a:extLst>
          </p:cNvPr>
          <p:cNvPicPr>
            <a:picLocks noChangeAspect="1"/>
          </p:cNvPicPr>
          <p:nvPr/>
        </p:nvPicPr>
        <p:blipFill rotWithShape="1">
          <a:blip r:embed="rId2"/>
          <a:srcRect l="19324" r="17654"/>
          <a:stretch/>
        </p:blipFill>
        <p:spPr>
          <a:xfrm>
            <a:off x="5334000" y="10"/>
            <a:ext cx="6858000" cy="6855654"/>
          </a:xfrm>
          <a:prstGeom prst="rect">
            <a:avLst/>
          </a:prstGeom>
        </p:spPr>
      </p:pic>
      <p:sp>
        <p:nvSpPr>
          <p:cNvPr id="13" name="Freeform: Shape 12">
            <a:extLst>
              <a:ext uri="{FF2B5EF4-FFF2-40B4-BE49-F238E27FC236}">
                <a16:creationId xmlns:a16="http://schemas.microsoft.com/office/drawing/2014/main" id="{82AA7049-B18D-49D6-AD7D-DBB9E19F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713190" y="-534982"/>
            <a:ext cx="943826" cy="2013794"/>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3850DB66-16D1-4953-A6E3-FCA3DC5F27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35690" y="328232"/>
            <a:ext cx="886142" cy="693398"/>
            <a:chOff x="10948005" y="3379098"/>
            <a:chExt cx="868640" cy="679702"/>
          </a:xfrm>
          <a:solidFill>
            <a:schemeClr val="accent6"/>
          </a:solidFill>
        </p:grpSpPr>
        <p:sp>
          <p:nvSpPr>
            <p:cNvPr id="16" name="Freeform: Shape 15">
              <a:extLst>
                <a:ext uri="{FF2B5EF4-FFF2-40B4-BE49-F238E27FC236}">
                  <a16:creationId xmlns:a16="http://schemas.microsoft.com/office/drawing/2014/main" id="{D698AB2F-1D17-4249-81CB-9A41D46B8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 name="Freeform: Shape 16">
              <a:extLst>
                <a:ext uri="{FF2B5EF4-FFF2-40B4-BE49-F238E27FC236}">
                  <a16:creationId xmlns:a16="http://schemas.microsoft.com/office/drawing/2014/main" id="{F5301961-8687-4ADB-8043-4065F470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8" name="Graphic 15">
              <a:extLst>
                <a:ext uri="{FF2B5EF4-FFF2-40B4-BE49-F238E27FC236}">
                  <a16:creationId xmlns:a16="http://schemas.microsoft.com/office/drawing/2014/main" id="{9DC20816-893A-4201-AA91-22F71E46F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9" name="Graphic 15">
              <a:extLst>
                <a:ext uri="{FF2B5EF4-FFF2-40B4-BE49-F238E27FC236}">
                  <a16:creationId xmlns:a16="http://schemas.microsoft.com/office/drawing/2014/main" id="{866D1F4E-BA21-44F3-A97A-E979C5FE7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5EADCB-1DB5-4B69-892B-14567F528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aphic 78">
            <a:extLst>
              <a:ext uri="{FF2B5EF4-FFF2-40B4-BE49-F238E27FC236}">
                <a16:creationId xmlns:a16="http://schemas.microsoft.com/office/drawing/2014/main" id="{06B4C967-D337-479B-87CA-7587B7FCF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352" y="3267662"/>
            <a:ext cx="972241" cy="45718"/>
            <a:chOff x="4886325" y="3371754"/>
            <a:chExt cx="2418492" cy="113728"/>
          </a:xfrm>
          <a:solidFill>
            <a:schemeClr val="accent1"/>
          </a:solidFill>
        </p:grpSpPr>
        <p:sp>
          <p:nvSpPr>
            <p:cNvPr id="23" name="Graphic 78">
              <a:extLst>
                <a:ext uri="{FF2B5EF4-FFF2-40B4-BE49-F238E27FC236}">
                  <a16:creationId xmlns:a16="http://schemas.microsoft.com/office/drawing/2014/main" id="{6EF1A9DB-7052-4254-8534-9AAED6F6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4" name="Graphic 78">
              <a:extLst>
                <a:ext uri="{FF2B5EF4-FFF2-40B4-BE49-F238E27FC236}">
                  <a16:creationId xmlns:a16="http://schemas.microsoft.com/office/drawing/2014/main" id="{55D44775-F9E3-4142-8CDB-277AEF2F38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5" name="Graphic 78">
                <a:extLst>
                  <a:ext uri="{FF2B5EF4-FFF2-40B4-BE49-F238E27FC236}">
                    <a16:creationId xmlns:a16="http://schemas.microsoft.com/office/drawing/2014/main" id="{93BB9C83-6DC3-450C-BFAD-0CB5EAD29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4E01AF91-A65B-4AE1-96C9-4168BD8F9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0AD45C08-DFB9-441F-A901-BCB9B0305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E05BEC0E-4EE4-42C4-BF0B-15F9AC518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268424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C24FE-2BCD-9283-7250-DB42C1E6FE3D}"/>
              </a:ext>
            </a:extLst>
          </p:cNvPr>
          <p:cNvSpPr>
            <a:spLocks noGrp="1"/>
          </p:cNvSpPr>
          <p:nvPr>
            <p:ph type="title"/>
          </p:nvPr>
        </p:nvSpPr>
        <p:spPr/>
        <p:txBody>
          <a:bodyPr/>
          <a:lstStyle/>
          <a:p>
            <a:r>
              <a:rPr lang="en-US" dirty="0"/>
              <a:t>SERIAL MONITOR (SCREENSHOT)</a:t>
            </a:r>
          </a:p>
        </p:txBody>
      </p:sp>
      <p:pic>
        <p:nvPicPr>
          <p:cNvPr id="4" name="Content Placeholder 4" descr="A screenshot of a computer&#10;&#10;Description automatically generated">
            <a:extLst>
              <a:ext uri="{FF2B5EF4-FFF2-40B4-BE49-F238E27FC236}">
                <a16:creationId xmlns:a16="http://schemas.microsoft.com/office/drawing/2014/main" id="{996BAF10-D3D3-C412-1A13-A20767E536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86" y="2457450"/>
            <a:ext cx="11810427" cy="3470607"/>
          </a:xfrm>
        </p:spPr>
      </p:pic>
    </p:spTree>
    <p:extLst>
      <p:ext uri="{BB962C8B-B14F-4D97-AF65-F5344CB8AC3E}">
        <p14:creationId xmlns:p14="http://schemas.microsoft.com/office/powerpoint/2010/main" val="195781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5672-FDD3-8E52-172F-0D597ADA16B9}"/>
              </a:ext>
            </a:extLst>
          </p:cNvPr>
          <p:cNvSpPr>
            <a:spLocks noGrp="1"/>
          </p:cNvSpPr>
          <p:nvPr>
            <p:ph type="title"/>
          </p:nvPr>
        </p:nvSpPr>
        <p:spPr/>
        <p:txBody>
          <a:bodyPr/>
          <a:lstStyle/>
          <a:p>
            <a:r>
              <a:rPr lang="en-US" dirty="0"/>
              <a:t>MODULE 4 PROJECT:</a:t>
            </a:r>
            <a:br>
              <a:rPr lang="en-US" dirty="0"/>
            </a:br>
            <a:r>
              <a:rPr lang="en-US" dirty="0"/>
              <a:t>ADDING A DOOR SENSOR</a:t>
            </a:r>
          </a:p>
        </p:txBody>
      </p:sp>
      <p:sp>
        <p:nvSpPr>
          <p:cNvPr id="3" name="Content Placeholder 2">
            <a:extLst>
              <a:ext uri="{FF2B5EF4-FFF2-40B4-BE49-F238E27FC236}">
                <a16:creationId xmlns:a16="http://schemas.microsoft.com/office/drawing/2014/main" id="{C87A900D-D83D-AD68-5564-361288D2BC77}"/>
              </a:ext>
            </a:extLst>
          </p:cNvPr>
          <p:cNvSpPr>
            <a:spLocks noGrp="1"/>
          </p:cNvSpPr>
          <p:nvPr>
            <p:ph idx="1"/>
          </p:nvPr>
        </p:nvSpPr>
        <p:spPr/>
        <p:txBody>
          <a:bodyPr/>
          <a:lstStyle/>
          <a:p>
            <a:r>
              <a:rPr lang="en-US" dirty="0"/>
              <a:t>In this portion of the project, we added a door sensor with an alarm and a green LED. This simulated a door being open or shut, when the door was shut, the alarm would be silent and the green LED would be lit, and when the door was open the alarm would sound with the red LED lit.</a:t>
            </a:r>
          </a:p>
        </p:txBody>
      </p:sp>
    </p:spTree>
    <p:extLst>
      <p:ext uri="{BB962C8B-B14F-4D97-AF65-F5344CB8AC3E}">
        <p14:creationId xmlns:p14="http://schemas.microsoft.com/office/powerpoint/2010/main" val="176958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5E1F7-7CDB-8CA5-3B1C-CB29A0392AD9}"/>
              </a:ext>
            </a:extLst>
          </p:cNvPr>
          <p:cNvSpPr>
            <a:spLocks noGrp="1"/>
          </p:cNvSpPr>
          <p:nvPr>
            <p:ph type="title"/>
          </p:nvPr>
        </p:nvSpPr>
        <p:spPr/>
        <p:txBody>
          <a:bodyPr/>
          <a:lstStyle/>
          <a:p>
            <a:r>
              <a:rPr lang="en-US" dirty="0"/>
              <a:t>CIRCUIT OF DOOR CLOSED WITH GREEN LED ON (PICTURE)</a:t>
            </a:r>
          </a:p>
        </p:txBody>
      </p:sp>
      <p:pic>
        <p:nvPicPr>
          <p:cNvPr id="4" name="Content Placeholder 4" descr="A circuit board with wires and a green light&#10;&#10;Description automatically generated">
            <a:extLst>
              <a:ext uri="{FF2B5EF4-FFF2-40B4-BE49-F238E27FC236}">
                <a16:creationId xmlns:a16="http://schemas.microsoft.com/office/drawing/2014/main" id="{A099EC03-B907-1545-603F-9749E083F13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866" r="12700" b="-48"/>
          <a:stretch/>
        </p:blipFill>
        <p:spPr>
          <a:xfrm rot="16200000">
            <a:off x="3315566" y="1846711"/>
            <a:ext cx="4497858" cy="5252870"/>
          </a:xfrm>
        </p:spPr>
      </p:pic>
    </p:spTree>
    <p:extLst>
      <p:ext uri="{BB962C8B-B14F-4D97-AF65-F5344CB8AC3E}">
        <p14:creationId xmlns:p14="http://schemas.microsoft.com/office/powerpoint/2010/main" val="4009379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4665F-1876-4E6B-B4B1-A479A75DBC84}"/>
              </a:ext>
            </a:extLst>
          </p:cNvPr>
          <p:cNvSpPr>
            <a:spLocks noGrp="1"/>
          </p:cNvSpPr>
          <p:nvPr>
            <p:ph type="title"/>
          </p:nvPr>
        </p:nvSpPr>
        <p:spPr/>
        <p:txBody>
          <a:bodyPr/>
          <a:lstStyle/>
          <a:p>
            <a:r>
              <a:rPr lang="en-US" dirty="0"/>
              <a:t>CIRCUIT OF DOOR OPEN WITH GREEN LED OFF (PICTURE)</a:t>
            </a:r>
          </a:p>
        </p:txBody>
      </p:sp>
      <p:pic>
        <p:nvPicPr>
          <p:cNvPr id="5" name="Content Placeholder 4" descr="A circuit board with wires connected to a computer&#10;&#10;Description automatically generated">
            <a:extLst>
              <a:ext uri="{FF2B5EF4-FFF2-40B4-BE49-F238E27FC236}">
                <a16:creationId xmlns:a16="http://schemas.microsoft.com/office/drawing/2014/main" id="{B08273B5-BF7D-CC55-6588-1CE88F2C6587}"/>
              </a:ext>
            </a:extLst>
          </p:cNvPr>
          <p:cNvPicPr>
            <a:picLocks noChangeAspect="1"/>
          </p:cNvPicPr>
          <p:nvPr/>
        </p:nvPicPr>
        <p:blipFill rotWithShape="1">
          <a:blip r:embed="rId2">
            <a:extLst>
              <a:ext uri="{28A0092B-C50C-407E-A947-70E740481C1C}">
                <a14:useLocalDpi xmlns:a14="http://schemas.microsoft.com/office/drawing/2010/main" val="0"/>
              </a:ext>
            </a:extLst>
          </a:blip>
          <a:srcRect l="29675" t="9719" r="21493"/>
          <a:stretch/>
        </p:blipFill>
        <p:spPr>
          <a:xfrm rot="16200000">
            <a:off x="3831397" y="1237133"/>
            <a:ext cx="4529206" cy="6280205"/>
          </a:xfrm>
          <a:prstGeom prst="rect">
            <a:avLst/>
          </a:prstGeom>
        </p:spPr>
      </p:pic>
    </p:spTree>
    <p:extLst>
      <p:ext uri="{BB962C8B-B14F-4D97-AF65-F5344CB8AC3E}">
        <p14:creationId xmlns:p14="http://schemas.microsoft.com/office/powerpoint/2010/main" val="3380426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747C-594F-86BB-CFFD-FB1580AB922C}"/>
              </a:ext>
            </a:extLst>
          </p:cNvPr>
          <p:cNvSpPr>
            <a:spLocks noGrp="1"/>
          </p:cNvSpPr>
          <p:nvPr>
            <p:ph type="title"/>
          </p:nvPr>
        </p:nvSpPr>
        <p:spPr/>
        <p:txBody>
          <a:bodyPr/>
          <a:lstStyle/>
          <a:p>
            <a:r>
              <a:rPr lang="en-US" dirty="0"/>
              <a:t>ARDUINO CODE (SCREENSHOT)</a:t>
            </a:r>
          </a:p>
        </p:txBody>
      </p:sp>
      <p:pic>
        <p:nvPicPr>
          <p:cNvPr id="4" name="Content Placeholder 4" descr="A screenshot of a computer&#10;&#10;Description automatically generated">
            <a:extLst>
              <a:ext uri="{FF2B5EF4-FFF2-40B4-BE49-F238E27FC236}">
                <a16:creationId xmlns:a16="http://schemas.microsoft.com/office/drawing/2014/main" id="{66BE0413-6A8F-D20B-6BF4-32DF0E41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616" y="2112631"/>
            <a:ext cx="7298767" cy="4561730"/>
          </a:xfrm>
          <a:prstGeom prst="rect">
            <a:avLst/>
          </a:prstGeom>
        </p:spPr>
      </p:pic>
    </p:spTree>
    <p:extLst>
      <p:ext uri="{BB962C8B-B14F-4D97-AF65-F5344CB8AC3E}">
        <p14:creationId xmlns:p14="http://schemas.microsoft.com/office/powerpoint/2010/main" val="1265564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72F0-5E97-462D-20BC-7176159341AE}"/>
              </a:ext>
            </a:extLst>
          </p:cNvPr>
          <p:cNvSpPr>
            <a:spLocks noGrp="1"/>
          </p:cNvSpPr>
          <p:nvPr>
            <p:ph type="title"/>
          </p:nvPr>
        </p:nvSpPr>
        <p:spPr/>
        <p:txBody>
          <a:bodyPr/>
          <a:lstStyle/>
          <a:p>
            <a:r>
              <a:rPr lang="en-US" dirty="0"/>
              <a:t>SERIAL MONITOR (SCREENSHOT)</a:t>
            </a:r>
          </a:p>
        </p:txBody>
      </p:sp>
      <p:pic>
        <p:nvPicPr>
          <p:cNvPr id="4" name="Content Placeholder 4" descr="A screenshot of a computer&#10;&#10;Description automatically generated">
            <a:extLst>
              <a:ext uri="{FF2B5EF4-FFF2-40B4-BE49-F238E27FC236}">
                <a16:creationId xmlns:a16="http://schemas.microsoft.com/office/drawing/2014/main" id="{4BF51698-09C8-7DAA-9A11-53CAC57C9208}"/>
              </a:ext>
            </a:extLst>
          </p:cNvPr>
          <p:cNvPicPr>
            <a:picLocks noChangeAspect="1"/>
          </p:cNvPicPr>
          <p:nvPr/>
        </p:nvPicPr>
        <p:blipFill rotWithShape="1">
          <a:blip r:embed="rId2">
            <a:extLst>
              <a:ext uri="{28A0092B-C50C-407E-A947-70E740481C1C}">
                <a14:useLocalDpi xmlns:a14="http://schemas.microsoft.com/office/drawing/2010/main" val="0"/>
              </a:ext>
            </a:extLst>
          </a:blip>
          <a:srcRect r="55647" b="42252"/>
          <a:stretch/>
        </p:blipFill>
        <p:spPr>
          <a:xfrm>
            <a:off x="1017457" y="2308526"/>
            <a:ext cx="9094076" cy="4398919"/>
          </a:xfrm>
          <a:prstGeom prst="rect">
            <a:avLst/>
          </a:prstGeom>
        </p:spPr>
      </p:pic>
    </p:spTree>
    <p:extLst>
      <p:ext uri="{BB962C8B-B14F-4D97-AF65-F5344CB8AC3E}">
        <p14:creationId xmlns:p14="http://schemas.microsoft.com/office/powerpoint/2010/main" val="289225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BFC8-5AEA-E54C-F903-47AABBB6746C}"/>
              </a:ext>
            </a:extLst>
          </p:cNvPr>
          <p:cNvSpPr>
            <a:spLocks noGrp="1"/>
          </p:cNvSpPr>
          <p:nvPr>
            <p:ph type="title"/>
          </p:nvPr>
        </p:nvSpPr>
        <p:spPr/>
        <p:txBody>
          <a:bodyPr/>
          <a:lstStyle/>
          <a:p>
            <a:r>
              <a:rPr lang="en-US" dirty="0"/>
              <a:t>MODULE 5 PROJECT:</a:t>
            </a:r>
            <a:br>
              <a:rPr lang="en-US" dirty="0"/>
            </a:br>
            <a:r>
              <a:rPr lang="en-US" dirty="0"/>
              <a:t>ADDING DISTANCE SENSOR</a:t>
            </a:r>
          </a:p>
        </p:txBody>
      </p:sp>
      <p:sp>
        <p:nvSpPr>
          <p:cNvPr id="3" name="Content Placeholder 2">
            <a:extLst>
              <a:ext uri="{FF2B5EF4-FFF2-40B4-BE49-F238E27FC236}">
                <a16:creationId xmlns:a16="http://schemas.microsoft.com/office/drawing/2014/main" id="{EAEEB4A3-D335-7583-6ECC-0CB931CA3CF7}"/>
              </a:ext>
            </a:extLst>
          </p:cNvPr>
          <p:cNvSpPr>
            <a:spLocks noGrp="1"/>
          </p:cNvSpPr>
          <p:nvPr>
            <p:ph idx="1"/>
          </p:nvPr>
        </p:nvSpPr>
        <p:spPr/>
        <p:txBody>
          <a:bodyPr/>
          <a:lstStyle/>
          <a:p>
            <a:r>
              <a:rPr lang="en-US" dirty="0"/>
              <a:t>In this portion of the project, we added a distance sensor and a yellow LED to the circuit. If an object was more than 12 inches away from the sensor, the green LED would be lit. If an object was between 6 and 12 inches from the sensor, the yellow LED would be lit. Finally, if an object was 6 inches or less from the sensor, the alarm would sound and the red LED would be lit. </a:t>
            </a:r>
          </a:p>
        </p:txBody>
      </p:sp>
    </p:spTree>
    <p:extLst>
      <p:ext uri="{BB962C8B-B14F-4D97-AF65-F5344CB8AC3E}">
        <p14:creationId xmlns:p14="http://schemas.microsoft.com/office/powerpoint/2010/main" val="3344466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1CDC-5A56-8147-1463-8DD7FAD0EA1E}"/>
              </a:ext>
            </a:extLst>
          </p:cNvPr>
          <p:cNvSpPr>
            <a:spLocks noGrp="1"/>
          </p:cNvSpPr>
          <p:nvPr>
            <p:ph type="title"/>
          </p:nvPr>
        </p:nvSpPr>
        <p:spPr/>
        <p:txBody>
          <a:bodyPr/>
          <a:lstStyle/>
          <a:p>
            <a:r>
              <a:rPr lang="en-US" dirty="0"/>
              <a:t>CIRCUIT WITH GREEN LED ON (PICTURE)</a:t>
            </a:r>
          </a:p>
        </p:txBody>
      </p:sp>
      <p:pic>
        <p:nvPicPr>
          <p:cNvPr id="4" name="Content Placeholder 4" descr="A circuit board with a green light&#10;&#10;Description automatically generated">
            <a:extLst>
              <a:ext uri="{FF2B5EF4-FFF2-40B4-BE49-F238E27FC236}">
                <a16:creationId xmlns:a16="http://schemas.microsoft.com/office/drawing/2014/main" id="{966BE7A7-203B-C449-C187-CCA0518DE1DC}"/>
              </a:ext>
            </a:extLst>
          </p:cNvPr>
          <p:cNvPicPr>
            <a:picLocks noChangeAspect="1"/>
          </p:cNvPicPr>
          <p:nvPr/>
        </p:nvPicPr>
        <p:blipFill rotWithShape="1">
          <a:blip r:embed="rId2">
            <a:extLst>
              <a:ext uri="{28A0092B-C50C-407E-A947-70E740481C1C}">
                <a14:useLocalDpi xmlns:a14="http://schemas.microsoft.com/office/drawing/2010/main" val="0"/>
              </a:ext>
            </a:extLst>
          </a:blip>
          <a:srcRect t="21246" b="17261"/>
          <a:stretch/>
        </p:blipFill>
        <p:spPr>
          <a:xfrm>
            <a:off x="945354" y="2394450"/>
            <a:ext cx="9238282" cy="4260660"/>
          </a:xfrm>
          <a:prstGeom prst="rect">
            <a:avLst/>
          </a:prstGeom>
        </p:spPr>
      </p:pic>
    </p:spTree>
    <p:extLst>
      <p:ext uri="{BB962C8B-B14F-4D97-AF65-F5344CB8AC3E}">
        <p14:creationId xmlns:p14="http://schemas.microsoft.com/office/powerpoint/2010/main" val="630914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27A0-5340-DF2D-377A-6557CE4111E6}"/>
              </a:ext>
            </a:extLst>
          </p:cNvPr>
          <p:cNvSpPr>
            <a:spLocks noGrp="1"/>
          </p:cNvSpPr>
          <p:nvPr>
            <p:ph type="title"/>
          </p:nvPr>
        </p:nvSpPr>
        <p:spPr/>
        <p:txBody>
          <a:bodyPr/>
          <a:lstStyle/>
          <a:p>
            <a:r>
              <a:rPr lang="en-US" dirty="0"/>
              <a:t>CIRCUIT WITH YELLOW LED ON (PICTURE)</a:t>
            </a:r>
          </a:p>
        </p:txBody>
      </p:sp>
      <p:pic>
        <p:nvPicPr>
          <p:cNvPr id="4" name="Content Placeholder 4" descr="A circuit board with red lights and wires&#10;&#10;Description automatically generated">
            <a:extLst>
              <a:ext uri="{FF2B5EF4-FFF2-40B4-BE49-F238E27FC236}">
                <a16:creationId xmlns:a16="http://schemas.microsoft.com/office/drawing/2014/main" id="{EA46A328-61CE-95BB-B500-C4069F0470C2}"/>
              </a:ext>
            </a:extLst>
          </p:cNvPr>
          <p:cNvPicPr>
            <a:picLocks noChangeAspect="1"/>
          </p:cNvPicPr>
          <p:nvPr/>
        </p:nvPicPr>
        <p:blipFill rotWithShape="1">
          <a:blip r:embed="rId2">
            <a:extLst>
              <a:ext uri="{28A0092B-C50C-407E-A947-70E740481C1C}">
                <a14:useLocalDpi xmlns:a14="http://schemas.microsoft.com/office/drawing/2010/main" val="0"/>
              </a:ext>
            </a:extLst>
          </a:blip>
          <a:srcRect t="21905" b="13688"/>
          <a:stretch/>
        </p:blipFill>
        <p:spPr>
          <a:xfrm>
            <a:off x="1120759" y="2407094"/>
            <a:ext cx="8892670" cy="4295644"/>
          </a:xfrm>
          <a:prstGeom prst="rect">
            <a:avLst/>
          </a:prstGeom>
        </p:spPr>
      </p:pic>
    </p:spTree>
    <p:extLst>
      <p:ext uri="{BB962C8B-B14F-4D97-AF65-F5344CB8AC3E}">
        <p14:creationId xmlns:p14="http://schemas.microsoft.com/office/powerpoint/2010/main" val="384227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EBE8-F247-7852-3381-4AE0882C80F1}"/>
              </a:ext>
            </a:extLst>
          </p:cNvPr>
          <p:cNvSpPr>
            <a:spLocks noGrp="1"/>
          </p:cNvSpPr>
          <p:nvPr>
            <p:ph type="title"/>
          </p:nvPr>
        </p:nvSpPr>
        <p:spPr/>
        <p:txBody>
          <a:bodyPr/>
          <a:lstStyle/>
          <a:p>
            <a:r>
              <a:rPr lang="en-US" dirty="0"/>
              <a:t>CIRCUIT WITH RED LED ON (PICTURE)</a:t>
            </a:r>
          </a:p>
        </p:txBody>
      </p:sp>
      <p:pic>
        <p:nvPicPr>
          <p:cNvPr id="4" name="Content Placeholder 4" descr="A circuit board with red lights and wires&#10;&#10;Description automatically generated">
            <a:extLst>
              <a:ext uri="{FF2B5EF4-FFF2-40B4-BE49-F238E27FC236}">
                <a16:creationId xmlns:a16="http://schemas.microsoft.com/office/drawing/2014/main" id="{3C9F36D5-871C-E98B-CB31-CA847DAD90D6}"/>
              </a:ext>
            </a:extLst>
          </p:cNvPr>
          <p:cNvPicPr>
            <a:picLocks noChangeAspect="1"/>
          </p:cNvPicPr>
          <p:nvPr/>
        </p:nvPicPr>
        <p:blipFill rotWithShape="1">
          <a:blip r:embed="rId2">
            <a:extLst>
              <a:ext uri="{28A0092B-C50C-407E-A947-70E740481C1C}">
                <a14:useLocalDpi xmlns:a14="http://schemas.microsoft.com/office/drawing/2010/main" val="0"/>
              </a:ext>
            </a:extLst>
          </a:blip>
          <a:srcRect t="25453" b="10685"/>
          <a:stretch/>
        </p:blipFill>
        <p:spPr>
          <a:xfrm>
            <a:off x="939041" y="2241936"/>
            <a:ext cx="9250908" cy="4430821"/>
          </a:xfrm>
          <a:prstGeom prst="rect">
            <a:avLst/>
          </a:prstGeom>
        </p:spPr>
      </p:pic>
    </p:spTree>
    <p:extLst>
      <p:ext uri="{BB962C8B-B14F-4D97-AF65-F5344CB8AC3E}">
        <p14:creationId xmlns:p14="http://schemas.microsoft.com/office/powerpoint/2010/main" val="1726803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9F06-4296-F69E-0848-2601365D3E20}"/>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CF6B25E-0D5D-D5FB-925F-53F7270A3526}"/>
              </a:ext>
            </a:extLst>
          </p:cNvPr>
          <p:cNvSpPr>
            <a:spLocks noGrp="1"/>
          </p:cNvSpPr>
          <p:nvPr>
            <p:ph idx="1"/>
          </p:nvPr>
        </p:nvSpPr>
        <p:spPr/>
        <p:txBody>
          <a:bodyPr/>
          <a:lstStyle/>
          <a:p>
            <a:r>
              <a:rPr lang="en-US" dirty="0"/>
              <a:t>In this course, we learned about the Internet of Things (IoT) and how it is growing exponentially. For the course project, we integrated hardware, software, and networks by building a smart home automation and security system. We first started this process by building a prototype in </a:t>
            </a:r>
            <a:r>
              <a:rPr lang="en-US" dirty="0" err="1"/>
              <a:t>TinkerCad</a:t>
            </a:r>
            <a:r>
              <a:rPr lang="en-US" dirty="0"/>
              <a:t>, we then built the hardware for the system using components from the IoT Tech Core Kit and we finally programmed the system using the Arduino IDE. The following presentation will show and describe each part of the process.</a:t>
            </a:r>
          </a:p>
        </p:txBody>
      </p:sp>
    </p:spTree>
    <p:extLst>
      <p:ext uri="{BB962C8B-B14F-4D97-AF65-F5344CB8AC3E}">
        <p14:creationId xmlns:p14="http://schemas.microsoft.com/office/powerpoint/2010/main" val="2080929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3E42-FD8D-70A0-1825-90360290DA6E}"/>
              </a:ext>
            </a:extLst>
          </p:cNvPr>
          <p:cNvSpPr>
            <a:spLocks noGrp="1"/>
          </p:cNvSpPr>
          <p:nvPr>
            <p:ph type="title"/>
          </p:nvPr>
        </p:nvSpPr>
        <p:spPr/>
        <p:txBody>
          <a:bodyPr/>
          <a:lstStyle/>
          <a:p>
            <a:r>
              <a:rPr lang="en-US" dirty="0"/>
              <a:t>ARDUINO CODE (SCREENSHOT)</a:t>
            </a:r>
          </a:p>
        </p:txBody>
      </p:sp>
      <p:pic>
        <p:nvPicPr>
          <p:cNvPr id="4" name="Content Placeholder 4" descr="A screenshot of a computer&#10;&#10;Description automatically generated">
            <a:extLst>
              <a:ext uri="{FF2B5EF4-FFF2-40B4-BE49-F238E27FC236}">
                <a16:creationId xmlns:a16="http://schemas.microsoft.com/office/drawing/2014/main" id="{D5468A42-EE6F-3E37-AB5B-AE8718C770C4}"/>
              </a:ext>
            </a:extLst>
          </p:cNvPr>
          <p:cNvPicPr>
            <a:picLocks noChangeAspect="1"/>
          </p:cNvPicPr>
          <p:nvPr/>
        </p:nvPicPr>
        <p:blipFill rotWithShape="1">
          <a:blip r:embed="rId2">
            <a:extLst>
              <a:ext uri="{28A0092B-C50C-407E-A947-70E740481C1C}">
                <a14:useLocalDpi xmlns:a14="http://schemas.microsoft.com/office/drawing/2010/main" val="0"/>
              </a:ext>
            </a:extLst>
          </a:blip>
          <a:srcRect r="37434" b="8774"/>
          <a:stretch/>
        </p:blipFill>
        <p:spPr>
          <a:xfrm>
            <a:off x="3015728" y="2112631"/>
            <a:ext cx="5108942" cy="4655796"/>
          </a:xfrm>
          <a:prstGeom prst="rect">
            <a:avLst/>
          </a:prstGeom>
        </p:spPr>
      </p:pic>
    </p:spTree>
    <p:extLst>
      <p:ext uri="{BB962C8B-B14F-4D97-AF65-F5344CB8AC3E}">
        <p14:creationId xmlns:p14="http://schemas.microsoft.com/office/powerpoint/2010/main" val="98693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B052-2A35-03D4-D054-B704F24DD2A7}"/>
              </a:ext>
            </a:extLst>
          </p:cNvPr>
          <p:cNvSpPr>
            <a:spLocks noGrp="1"/>
          </p:cNvSpPr>
          <p:nvPr>
            <p:ph type="title"/>
          </p:nvPr>
        </p:nvSpPr>
        <p:spPr/>
        <p:txBody>
          <a:bodyPr/>
          <a:lstStyle/>
          <a:p>
            <a:r>
              <a:rPr lang="en-US" dirty="0"/>
              <a:t>PLOT OF DATA (GRAPH FROM EXCEL)</a:t>
            </a:r>
          </a:p>
        </p:txBody>
      </p:sp>
      <p:pic>
        <p:nvPicPr>
          <p:cNvPr id="4" name="Picture 1">
            <a:extLst>
              <a:ext uri="{FF2B5EF4-FFF2-40B4-BE49-F238E27FC236}">
                <a16:creationId xmlns:a16="http://schemas.microsoft.com/office/drawing/2014/main" id="{3DDA046F-F507-9307-41A3-9706A4192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147" y="2337483"/>
            <a:ext cx="8872696" cy="441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219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F61E2-7DBF-49C0-2287-48DF62B4F212}"/>
              </a:ext>
            </a:extLst>
          </p:cNvPr>
          <p:cNvSpPr>
            <a:spLocks noGrp="1"/>
          </p:cNvSpPr>
          <p:nvPr>
            <p:ph type="title"/>
          </p:nvPr>
        </p:nvSpPr>
        <p:spPr/>
        <p:txBody>
          <a:bodyPr/>
          <a:lstStyle/>
          <a:p>
            <a:r>
              <a:rPr lang="en-US" dirty="0"/>
              <a:t>MODULE 6 PROJECT:</a:t>
            </a:r>
            <a:br>
              <a:rPr lang="en-US" dirty="0"/>
            </a:br>
            <a:r>
              <a:rPr lang="en-US" dirty="0"/>
              <a:t>ADDING AUTOMATED LIGHT</a:t>
            </a:r>
          </a:p>
        </p:txBody>
      </p:sp>
      <p:sp>
        <p:nvSpPr>
          <p:cNvPr id="3" name="Content Placeholder 2">
            <a:extLst>
              <a:ext uri="{FF2B5EF4-FFF2-40B4-BE49-F238E27FC236}">
                <a16:creationId xmlns:a16="http://schemas.microsoft.com/office/drawing/2014/main" id="{7B0C0870-4156-0885-0DF9-714A2DA0C018}"/>
              </a:ext>
            </a:extLst>
          </p:cNvPr>
          <p:cNvSpPr>
            <a:spLocks noGrp="1"/>
          </p:cNvSpPr>
          <p:nvPr>
            <p:ph idx="1"/>
          </p:nvPr>
        </p:nvSpPr>
        <p:spPr/>
        <p:txBody>
          <a:bodyPr/>
          <a:lstStyle/>
          <a:p>
            <a:r>
              <a:rPr lang="en-US" dirty="0"/>
              <a:t>In the final portion of this project, we added an automated light sensor and a blue LED to our circuits. The light sensor measures the level of light around it, and when it senses a low amount of light, will automatically turn on the blue LED.</a:t>
            </a:r>
          </a:p>
        </p:txBody>
      </p:sp>
    </p:spTree>
    <p:extLst>
      <p:ext uri="{BB962C8B-B14F-4D97-AF65-F5344CB8AC3E}">
        <p14:creationId xmlns:p14="http://schemas.microsoft.com/office/powerpoint/2010/main" val="1777886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B745-1309-D8FA-0C55-559152C24B46}"/>
              </a:ext>
            </a:extLst>
          </p:cNvPr>
          <p:cNvSpPr>
            <a:spLocks noGrp="1"/>
          </p:cNvSpPr>
          <p:nvPr>
            <p:ph type="title"/>
          </p:nvPr>
        </p:nvSpPr>
        <p:spPr/>
        <p:txBody>
          <a:bodyPr/>
          <a:lstStyle/>
          <a:p>
            <a:r>
              <a:rPr lang="en-US" dirty="0"/>
              <a:t>CIRCUIT WITH AUTOMATED LED OFF (PICTURE)</a:t>
            </a:r>
          </a:p>
        </p:txBody>
      </p:sp>
      <p:pic>
        <p:nvPicPr>
          <p:cNvPr id="4" name="Content Placeholder 4" descr="A computer circuit board with wires and a green light&#10;&#10;Description automatically generated">
            <a:extLst>
              <a:ext uri="{FF2B5EF4-FFF2-40B4-BE49-F238E27FC236}">
                <a16:creationId xmlns:a16="http://schemas.microsoft.com/office/drawing/2014/main" id="{39858B38-1F25-056C-4996-103CECFDC463}"/>
              </a:ext>
            </a:extLst>
          </p:cNvPr>
          <p:cNvPicPr>
            <a:picLocks noChangeAspect="1"/>
          </p:cNvPicPr>
          <p:nvPr/>
        </p:nvPicPr>
        <p:blipFill rotWithShape="1">
          <a:blip r:embed="rId2">
            <a:extLst>
              <a:ext uri="{28A0092B-C50C-407E-A947-70E740481C1C}">
                <a14:useLocalDpi xmlns:a14="http://schemas.microsoft.com/office/drawing/2010/main" val="0"/>
              </a:ext>
            </a:extLst>
          </a:blip>
          <a:srcRect l="15205" t="10753" r="16066" b="28272"/>
          <a:stretch/>
        </p:blipFill>
        <p:spPr>
          <a:xfrm>
            <a:off x="2663954" y="2112631"/>
            <a:ext cx="6864092" cy="4567460"/>
          </a:xfrm>
          <a:prstGeom prst="rect">
            <a:avLst/>
          </a:prstGeom>
        </p:spPr>
      </p:pic>
    </p:spTree>
    <p:extLst>
      <p:ext uri="{BB962C8B-B14F-4D97-AF65-F5344CB8AC3E}">
        <p14:creationId xmlns:p14="http://schemas.microsoft.com/office/powerpoint/2010/main" val="3882651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07E1-575E-CC7E-D47D-9D6EA3E7F15D}"/>
              </a:ext>
            </a:extLst>
          </p:cNvPr>
          <p:cNvSpPr>
            <a:spLocks noGrp="1"/>
          </p:cNvSpPr>
          <p:nvPr>
            <p:ph type="title"/>
          </p:nvPr>
        </p:nvSpPr>
        <p:spPr/>
        <p:txBody>
          <a:bodyPr/>
          <a:lstStyle/>
          <a:p>
            <a:r>
              <a:rPr lang="en-US" dirty="0"/>
              <a:t>CIRCUIT WITH AUTOMATED LED ON (PICTURE)</a:t>
            </a:r>
          </a:p>
        </p:txBody>
      </p:sp>
      <p:pic>
        <p:nvPicPr>
          <p:cNvPr id="4" name="Content Placeholder 4" descr="A computer with wires and lights&#10;&#10;Description automatically generated with medium confidence">
            <a:extLst>
              <a:ext uri="{FF2B5EF4-FFF2-40B4-BE49-F238E27FC236}">
                <a16:creationId xmlns:a16="http://schemas.microsoft.com/office/drawing/2014/main" id="{8A4393B1-80F0-7FA9-135A-4FC1AEE65CDF}"/>
              </a:ext>
            </a:extLst>
          </p:cNvPr>
          <p:cNvPicPr>
            <a:picLocks noChangeAspect="1"/>
          </p:cNvPicPr>
          <p:nvPr/>
        </p:nvPicPr>
        <p:blipFill rotWithShape="1">
          <a:blip r:embed="rId2">
            <a:extLst>
              <a:ext uri="{28A0092B-C50C-407E-A947-70E740481C1C}">
                <a14:useLocalDpi xmlns:a14="http://schemas.microsoft.com/office/drawing/2010/main" val="0"/>
              </a:ext>
            </a:extLst>
          </a:blip>
          <a:srcRect l="12105" t="3862" r="9607" b="27239"/>
          <a:stretch/>
        </p:blipFill>
        <p:spPr>
          <a:xfrm>
            <a:off x="2606857" y="2112631"/>
            <a:ext cx="6978286" cy="4606133"/>
          </a:xfrm>
          <a:prstGeom prst="rect">
            <a:avLst/>
          </a:prstGeom>
        </p:spPr>
      </p:pic>
    </p:spTree>
    <p:extLst>
      <p:ext uri="{BB962C8B-B14F-4D97-AF65-F5344CB8AC3E}">
        <p14:creationId xmlns:p14="http://schemas.microsoft.com/office/powerpoint/2010/main" val="921473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152F-2C3E-D432-14C4-9ED8C2AE8B40}"/>
              </a:ext>
            </a:extLst>
          </p:cNvPr>
          <p:cNvSpPr>
            <a:spLocks noGrp="1"/>
          </p:cNvSpPr>
          <p:nvPr>
            <p:ph type="title"/>
          </p:nvPr>
        </p:nvSpPr>
        <p:spPr/>
        <p:txBody>
          <a:bodyPr/>
          <a:lstStyle/>
          <a:p>
            <a:r>
              <a:rPr lang="en-US" dirty="0"/>
              <a:t>ARDUINO CODE (SCREENSHOT)</a:t>
            </a:r>
          </a:p>
        </p:txBody>
      </p:sp>
      <p:pic>
        <p:nvPicPr>
          <p:cNvPr id="4" name="Content Placeholder 4">
            <a:extLst>
              <a:ext uri="{FF2B5EF4-FFF2-40B4-BE49-F238E27FC236}">
                <a16:creationId xmlns:a16="http://schemas.microsoft.com/office/drawing/2014/main" id="{C0FD8EFE-9C3E-E9B4-29A3-8C8F56500EBE}"/>
              </a:ext>
            </a:extLst>
          </p:cNvPr>
          <p:cNvPicPr>
            <a:picLocks noChangeAspect="1"/>
          </p:cNvPicPr>
          <p:nvPr/>
        </p:nvPicPr>
        <p:blipFill rotWithShape="1">
          <a:blip r:embed="rId2">
            <a:extLst>
              <a:ext uri="{28A0092B-C50C-407E-A947-70E740481C1C}">
                <a14:useLocalDpi xmlns:a14="http://schemas.microsoft.com/office/drawing/2010/main" val="0"/>
              </a:ext>
            </a:extLst>
          </a:blip>
          <a:srcRect r="53199" b="43266"/>
          <a:stretch/>
        </p:blipFill>
        <p:spPr>
          <a:xfrm>
            <a:off x="3094837" y="2112631"/>
            <a:ext cx="6002326" cy="4547678"/>
          </a:xfrm>
          <a:prstGeom prst="rect">
            <a:avLst/>
          </a:prstGeom>
        </p:spPr>
      </p:pic>
    </p:spTree>
    <p:extLst>
      <p:ext uri="{BB962C8B-B14F-4D97-AF65-F5344CB8AC3E}">
        <p14:creationId xmlns:p14="http://schemas.microsoft.com/office/powerpoint/2010/main" val="3058102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533C-CCFD-33E7-51F5-A82C5BCF838B}"/>
              </a:ext>
            </a:extLst>
          </p:cNvPr>
          <p:cNvSpPr>
            <a:spLocks noGrp="1"/>
          </p:cNvSpPr>
          <p:nvPr>
            <p:ph type="title"/>
          </p:nvPr>
        </p:nvSpPr>
        <p:spPr/>
        <p:txBody>
          <a:bodyPr/>
          <a:lstStyle/>
          <a:p>
            <a:r>
              <a:rPr lang="en-US" dirty="0"/>
              <a:t>SERIAL MONITOR (SCREENSHOT)</a:t>
            </a:r>
          </a:p>
        </p:txBody>
      </p:sp>
      <p:pic>
        <p:nvPicPr>
          <p:cNvPr id="4" name="Content Placeholder 4" descr="A screenshot of a computer&#10;&#10;Description automatically generated">
            <a:extLst>
              <a:ext uri="{FF2B5EF4-FFF2-40B4-BE49-F238E27FC236}">
                <a16:creationId xmlns:a16="http://schemas.microsoft.com/office/drawing/2014/main" id="{86C6556E-AD16-DF3E-D92D-2FA326566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02" y="2112631"/>
            <a:ext cx="5221995" cy="4651525"/>
          </a:xfrm>
          <a:prstGeom prst="rect">
            <a:avLst/>
          </a:prstGeom>
        </p:spPr>
      </p:pic>
    </p:spTree>
    <p:extLst>
      <p:ext uri="{BB962C8B-B14F-4D97-AF65-F5344CB8AC3E}">
        <p14:creationId xmlns:p14="http://schemas.microsoft.com/office/powerpoint/2010/main" val="3382840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D09B4-8925-E186-3FB0-5D60D9107BAC}"/>
              </a:ext>
            </a:extLst>
          </p:cNvPr>
          <p:cNvSpPr>
            <a:spLocks noGrp="1"/>
          </p:cNvSpPr>
          <p:nvPr>
            <p:ph type="title"/>
          </p:nvPr>
        </p:nvSpPr>
        <p:spPr/>
        <p:txBody>
          <a:bodyPr/>
          <a:lstStyle/>
          <a:p>
            <a:r>
              <a:rPr lang="en-US" dirty="0"/>
              <a:t>CHALLENGES/LESSONS LEARNED</a:t>
            </a:r>
          </a:p>
        </p:txBody>
      </p:sp>
      <p:sp>
        <p:nvSpPr>
          <p:cNvPr id="3" name="Content Placeholder 2">
            <a:extLst>
              <a:ext uri="{FF2B5EF4-FFF2-40B4-BE49-F238E27FC236}">
                <a16:creationId xmlns:a16="http://schemas.microsoft.com/office/drawing/2014/main" id="{DD714361-EE06-23E1-0CA4-D9369D275BB7}"/>
              </a:ext>
            </a:extLst>
          </p:cNvPr>
          <p:cNvSpPr>
            <a:spLocks noGrp="1"/>
          </p:cNvSpPr>
          <p:nvPr>
            <p:ph idx="1"/>
          </p:nvPr>
        </p:nvSpPr>
        <p:spPr/>
        <p:txBody>
          <a:bodyPr/>
          <a:lstStyle/>
          <a:p>
            <a:pPr marL="342900" indent="-342900">
              <a:buFont typeface="Arial" panose="020B0604020202020204" pitchFamily="34" charset="0"/>
              <a:buChar char="•"/>
            </a:pPr>
            <a:r>
              <a:rPr lang="en-US" dirty="0"/>
              <a:t>I use a MacBook Air for my schoolwork and had trouble hooking up the breadboard to the Arduino IDE. After some research, I was able to hook up the breadboard and complete my projects.</a:t>
            </a:r>
          </a:p>
          <a:p>
            <a:pPr marL="342900" indent="-342900">
              <a:buFont typeface="Arial" panose="020B0604020202020204" pitchFamily="34" charset="0"/>
              <a:buChar char="•"/>
            </a:pPr>
            <a:r>
              <a:rPr lang="en-US" dirty="0"/>
              <a:t>Coming from the software side of technology, diving in and working with hardware was daunting to me. Knowing what wires go where and figuring out how everything worked was challenging and exciting.</a:t>
            </a:r>
          </a:p>
          <a:p>
            <a:pPr marL="342900" indent="-342900">
              <a:buFont typeface="Arial" panose="020B0604020202020204" pitchFamily="34" charset="0"/>
              <a:buChar char="•"/>
            </a:pPr>
            <a:r>
              <a:rPr lang="en-US" dirty="0"/>
              <a:t>While the coursework and lesson plans were extremely helpful, I learned quickly that I had to do my own research to supplement the lessons being taught.</a:t>
            </a:r>
          </a:p>
        </p:txBody>
      </p:sp>
    </p:spTree>
    <p:extLst>
      <p:ext uri="{BB962C8B-B14F-4D97-AF65-F5344CB8AC3E}">
        <p14:creationId xmlns:p14="http://schemas.microsoft.com/office/powerpoint/2010/main" val="3611864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6B4D9-890A-09EB-D254-8316A6BBFA51}"/>
              </a:ext>
            </a:extLst>
          </p:cNvPr>
          <p:cNvSpPr>
            <a:spLocks noGrp="1"/>
          </p:cNvSpPr>
          <p:nvPr>
            <p:ph type="title"/>
          </p:nvPr>
        </p:nvSpPr>
        <p:spPr/>
        <p:txBody>
          <a:bodyPr/>
          <a:lstStyle/>
          <a:p>
            <a:r>
              <a:rPr lang="en-US" dirty="0"/>
              <a:t>CAREER SKILLS</a:t>
            </a:r>
          </a:p>
        </p:txBody>
      </p:sp>
      <p:sp>
        <p:nvSpPr>
          <p:cNvPr id="3" name="Content Placeholder 2">
            <a:extLst>
              <a:ext uri="{FF2B5EF4-FFF2-40B4-BE49-F238E27FC236}">
                <a16:creationId xmlns:a16="http://schemas.microsoft.com/office/drawing/2014/main" id="{4E20981C-2D17-026F-8F8B-EA795219D8FA}"/>
              </a:ext>
            </a:extLst>
          </p:cNvPr>
          <p:cNvSpPr>
            <a:spLocks noGrp="1"/>
          </p:cNvSpPr>
          <p:nvPr>
            <p:ph idx="1"/>
          </p:nvPr>
        </p:nvSpPr>
        <p:spPr/>
        <p:txBody>
          <a:bodyPr/>
          <a:lstStyle/>
          <a:p>
            <a:pPr marL="342900" indent="-342900">
              <a:buFont typeface="Arial" panose="020B0604020202020204" pitchFamily="34" charset="0"/>
              <a:buChar char="•"/>
            </a:pPr>
            <a:r>
              <a:rPr lang="en-US" dirty="0"/>
              <a:t>Becoming familiar with C++ programming utilized in the Arduino IDE will help with landing a software career. According to 6sense, there are currently 109,911 companies utilizing C++.</a:t>
            </a:r>
          </a:p>
          <a:p>
            <a:pPr marL="342900" indent="-342900">
              <a:buFont typeface="Arial" panose="020B0604020202020204" pitchFamily="34" charset="0"/>
              <a:buChar char="•"/>
            </a:pPr>
            <a:r>
              <a:rPr lang="en-US" dirty="0"/>
              <a:t>Becoming familiar with the hardware used in computers will prove invaluable for an IT position in any company. “As of June 2023, there are still over 3.97 million jobs for IT professionals in the US.” (</a:t>
            </a:r>
            <a:r>
              <a:rPr lang="en-US" dirty="0" err="1"/>
              <a:t>Pydi</a:t>
            </a:r>
            <a:r>
              <a:rPr lang="en-US" dirty="0"/>
              <a:t>, 2023)</a:t>
            </a:r>
          </a:p>
        </p:txBody>
      </p:sp>
    </p:spTree>
    <p:extLst>
      <p:ext uri="{BB962C8B-B14F-4D97-AF65-F5344CB8AC3E}">
        <p14:creationId xmlns:p14="http://schemas.microsoft.com/office/powerpoint/2010/main" val="797101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D7CD-CC64-8998-999B-A7CE9ECD44D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80F690CB-BA63-E965-86EC-1A4511700BC4}"/>
              </a:ext>
            </a:extLst>
          </p:cNvPr>
          <p:cNvSpPr>
            <a:spLocks noGrp="1"/>
          </p:cNvSpPr>
          <p:nvPr>
            <p:ph idx="1"/>
          </p:nvPr>
        </p:nvSpPr>
        <p:spPr/>
        <p:txBody>
          <a:bodyPr/>
          <a:lstStyle/>
          <a:p>
            <a:r>
              <a:rPr lang="en-US" dirty="0"/>
              <a:t>CEIS101: Introduction to Technology and Information Systems was an exciting and challenging course. Learning the hardware needed to create our final project was both challenging and fun. Learning how to do my own research about the Internet of Things helped me learn much more beyond the lesson plans. Over the past 8 weeks, I took a kit of miscellaneous parts and built a smart home automation and security system, which is something that I would not have thought I could do before this course. </a:t>
            </a:r>
          </a:p>
        </p:txBody>
      </p:sp>
    </p:spTree>
    <p:extLst>
      <p:ext uri="{BB962C8B-B14F-4D97-AF65-F5344CB8AC3E}">
        <p14:creationId xmlns:p14="http://schemas.microsoft.com/office/powerpoint/2010/main" val="258645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B9D3-AAD4-CB82-8051-5923BE44AC77}"/>
              </a:ext>
            </a:extLst>
          </p:cNvPr>
          <p:cNvSpPr>
            <a:spLocks noGrp="1"/>
          </p:cNvSpPr>
          <p:nvPr>
            <p:ph type="title"/>
          </p:nvPr>
        </p:nvSpPr>
        <p:spPr/>
        <p:txBody>
          <a:bodyPr/>
          <a:lstStyle/>
          <a:p>
            <a:r>
              <a:rPr lang="en-US" dirty="0"/>
              <a:t>MODULE 2 PROJECT:</a:t>
            </a:r>
            <a:br>
              <a:rPr lang="en-US" dirty="0"/>
            </a:br>
            <a:r>
              <a:rPr lang="en-US" dirty="0"/>
              <a:t>BUILDING A PROTOTYPE IN TIKERCAD</a:t>
            </a:r>
          </a:p>
        </p:txBody>
      </p:sp>
      <p:sp>
        <p:nvSpPr>
          <p:cNvPr id="3" name="Content Placeholder 2">
            <a:extLst>
              <a:ext uri="{FF2B5EF4-FFF2-40B4-BE49-F238E27FC236}">
                <a16:creationId xmlns:a16="http://schemas.microsoft.com/office/drawing/2014/main" id="{DC6EEE24-BDFD-9DDA-0544-DD0A8E2D35F1}"/>
              </a:ext>
            </a:extLst>
          </p:cNvPr>
          <p:cNvSpPr>
            <a:spLocks noGrp="1"/>
          </p:cNvSpPr>
          <p:nvPr>
            <p:ph idx="1"/>
          </p:nvPr>
        </p:nvSpPr>
        <p:spPr/>
        <p:txBody>
          <a:bodyPr/>
          <a:lstStyle/>
          <a:p>
            <a:r>
              <a:rPr lang="en-US" dirty="0"/>
              <a:t>The following slides show how we utilized </a:t>
            </a:r>
            <a:r>
              <a:rPr lang="en-US" dirty="0" err="1"/>
              <a:t>TinkerCad</a:t>
            </a:r>
            <a:r>
              <a:rPr lang="en-US" dirty="0"/>
              <a:t> to build a prototype of the smart home automation and security system. </a:t>
            </a:r>
          </a:p>
        </p:txBody>
      </p:sp>
    </p:spTree>
    <p:extLst>
      <p:ext uri="{BB962C8B-B14F-4D97-AF65-F5344CB8AC3E}">
        <p14:creationId xmlns:p14="http://schemas.microsoft.com/office/powerpoint/2010/main" val="390361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3324-FC03-E68F-02F6-33ECA12E0F9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9348782-4B2B-33E7-695F-70C71B64FD72}"/>
              </a:ext>
            </a:extLst>
          </p:cNvPr>
          <p:cNvSpPr>
            <a:spLocks noGrp="1"/>
          </p:cNvSpPr>
          <p:nvPr>
            <p:ph idx="1"/>
          </p:nvPr>
        </p:nvSpPr>
        <p:spPr/>
        <p:txBody>
          <a:bodyPr/>
          <a:lstStyle/>
          <a:p>
            <a:pPr marL="342900" indent="-342900">
              <a:buFont typeface="Arial" panose="020B0604020202020204" pitchFamily="34" charset="0"/>
              <a:buChar char="•"/>
            </a:pPr>
            <a:r>
              <a:rPr lang="en-US" dirty="0"/>
              <a:t>(n.d.). C++. 6sense. Retrieved February 22, 2024, from </a:t>
            </a:r>
            <a:r>
              <a:rPr lang="en-US" dirty="0">
                <a:hlinkClick r:id="rId2"/>
              </a:rPr>
              <a:t>https://6sense.com/tech/programming-language/cplusplus-market-share</a:t>
            </a:r>
            <a:r>
              <a:rPr lang="en-US" dirty="0"/>
              <a:t> </a:t>
            </a:r>
          </a:p>
          <a:p>
            <a:pPr marL="342900" indent="-342900">
              <a:buFont typeface="Arial" panose="020B0604020202020204" pitchFamily="34" charset="0"/>
              <a:buChar char="•"/>
            </a:pPr>
            <a:r>
              <a:rPr lang="en-US" dirty="0" err="1"/>
              <a:t>Pydi</a:t>
            </a:r>
            <a:r>
              <a:rPr lang="en-US" dirty="0"/>
              <a:t>, V. (2023, June 25). How many Jobs are available in Technology in the US? (Tech layoffs in 2023). LinkedIn. Retrieved February 22, 2024, from </a:t>
            </a:r>
            <a:r>
              <a:rPr lang="en-US" dirty="0">
                <a:hlinkClick r:id="rId2"/>
              </a:rPr>
              <a:t>https://6sense.com/tech/programming-language/cplusplus-market-share</a:t>
            </a:r>
            <a:r>
              <a:rPr lang="en-US" dirty="0"/>
              <a:t> </a:t>
            </a:r>
          </a:p>
          <a:p>
            <a:pPr marL="342900" indent="-342900">
              <a:buFont typeface="Arial" panose="020B0604020202020204" pitchFamily="34" charset="0"/>
              <a:buChar char="•"/>
            </a:pPr>
            <a:r>
              <a:rPr lang="en-US" dirty="0"/>
              <a:t>CEIS101 Module 1 Project Guide FINAL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6537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DE93-3EE5-B8BD-7D26-2E6A97605DFE}"/>
              </a:ext>
            </a:extLst>
          </p:cNvPr>
          <p:cNvSpPr>
            <a:spLocks noGrp="1"/>
          </p:cNvSpPr>
          <p:nvPr>
            <p:ph type="title"/>
          </p:nvPr>
        </p:nvSpPr>
        <p:spPr/>
        <p:txBody>
          <a:bodyPr/>
          <a:lstStyle/>
          <a:p>
            <a:r>
              <a:rPr lang="en-US" dirty="0"/>
              <a:t>LINK TO PORTFOLIO WEBSITE</a:t>
            </a:r>
          </a:p>
        </p:txBody>
      </p:sp>
      <p:sp>
        <p:nvSpPr>
          <p:cNvPr id="3" name="Content Placeholder 2">
            <a:extLst>
              <a:ext uri="{FF2B5EF4-FFF2-40B4-BE49-F238E27FC236}">
                <a16:creationId xmlns:a16="http://schemas.microsoft.com/office/drawing/2014/main" id="{5D688FA0-3C5B-822B-D192-FEE7BBD2C5C7}"/>
              </a:ext>
            </a:extLst>
          </p:cNvPr>
          <p:cNvSpPr>
            <a:spLocks noGrp="1"/>
          </p:cNvSpPr>
          <p:nvPr>
            <p:ph idx="1"/>
          </p:nvPr>
        </p:nvSpPr>
        <p:spPr/>
        <p:txBody>
          <a:bodyPr/>
          <a:lstStyle/>
          <a:p>
            <a:pPr marL="342900" indent="-342900">
              <a:buFont typeface="Arial" panose="020B0604020202020204" pitchFamily="34" charset="0"/>
              <a:buChar char="•"/>
            </a:pPr>
            <a:r>
              <a:rPr lang="en-US" dirty="0"/>
              <a:t>Please follow the link to my portfolio website built using ReactJS.</a:t>
            </a:r>
          </a:p>
          <a:p>
            <a:pPr marL="342900" indent="-342900">
              <a:buFont typeface="Arial" panose="020B0604020202020204" pitchFamily="34" charset="0"/>
              <a:buChar char="•"/>
            </a:pPr>
            <a:r>
              <a:rPr lang="en-US" dirty="0">
                <a:hlinkClick r:id="rId2"/>
              </a:rPr>
              <a:t>https://amberlynsisk.com/</a:t>
            </a:r>
            <a:r>
              <a:rPr lang="en-US" dirty="0"/>
              <a:t> </a:t>
            </a:r>
          </a:p>
        </p:txBody>
      </p:sp>
    </p:spTree>
    <p:extLst>
      <p:ext uri="{BB962C8B-B14F-4D97-AF65-F5344CB8AC3E}">
        <p14:creationId xmlns:p14="http://schemas.microsoft.com/office/powerpoint/2010/main" val="399028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818F4-E57A-F4F9-C8A9-E30C3E20CF02}"/>
              </a:ext>
            </a:extLst>
          </p:cNvPr>
          <p:cNvSpPr>
            <a:spLocks noGrp="1"/>
          </p:cNvSpPr>
          <p:nvPr>
            <p:ph type="title"/>
          </p:nvPr>
        </p:nvSpPr>
        <p:spPr>
          <a:xfrm>
            <a:off x="525717" y="787068"/>
            <a:ext cx="10077557" cy="1256045"/>
          </a:xfrm>
        </p:spPr>
        <p:txBody>
          <a:bodyPr/>
          <a:lstStyle/>
          <a:p>
            <a:r>
              <a:rPr lang="en-US" dirty="0"/>
              <a:t>CIRCUIT (SCREENSHOT)</a:t>
            </a:r>
            <a:br>
              <a:rPr lang="en-US" dirty="0"/>
            </a:br>
            <a:endParaRPr lang="en-US" dirty="0"/>
          </a:p>
        </p:txBody>
      </p:sp>
      <p:pic>
        <p:nvPicPr>
          <p:cNvPr id="4" name="Picture Placeholder 12" descr="A screenshot of a computer&#10;&#10;Description automatically generated">
            <a:extLst>
              <a:ext uri="{FF2B5EF4-FFF2-40B4-BE49-F238E27FC236}">
                <a16:creationId xmlns:a16="http://schemas.microsoft.com/office/drawing/2014/main" id="{A71E285E-4E3B-7D7A-285A-368802F6C5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5" t="12563" r="155" b="122"/>
          <a:stretch/>
        </p:blipFill>
        <p:spPr>
          <a:xfrm>
            <a:off x="842413" y="1546980"/>
            <a:ext cx="9444163" cy="5153858"/>
          </a:xfrm>
        </p:spPr>
      </p:pic>
    </p:spTree>
    <p:extLst>
      <p:ext uri="{BB962C8B-B14F-4D97-AF65-F5344CB8AC3E}">
        <p14:creationId xmlns:p14="http://schemas.microsoft.com/office/powerpoint/2010/main" val="304861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94E8-D040-9A59-9C17-95368FB98ABE}"/>
              </a:ext>
            </a:extLst>
          </p:cNvPr>
          <p:cNvSpPr>
            <a:spLocks noGrp="1"/>
          </p:cNvSpPr>
          <p:nvPr>
            <p:ph type="title"/>
          </p:nvPr>
        </p:nvSpPr>
        <p:spPr/>
        <p:txBody>
          <a:bodyPr/>
          <a:lstStyle/>
          <a:p>
            <a:r>
              <a:rPr lang="en-US" dirty="0"/>
              <a:t>CODE (SCREENSHOT)</a:t>
            </a:r>
            <a:br>
              <a:rPr lang="en-US" dirty="0"/>
            </a:br>
            <a:endParaRPr lang="en-US" dirty="0"/>
          </a:p>
        </p:txBody>
      </p:sp>
      <p:pic>
        <p:nvPicPr>
          <p:cNvPr id="4" name="Picture Placeholder 16" descr="A screenshot of a computer&#10;&#10;Description automatically generated">
            <a:extLst>
              <a:ext uri="{FF2B5EF4-FFF2-40B4-BE49-F238E27FC236}">
                <a16:creationId xmlns:a16="http://schemas.microsoft.com/office/drawing/2014/main" id="{5926DF1D-9F1E-4463-A48D-BF06FD7489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63" t="16982" r="763" b="9328"/>
          <a:stretch/>
        </p:blipFill>
        <p:spPr>
          <a:xfrm>
            <a:off x="525717" y="1557337"/>
            <a:ext cx="11136842" cy="5129213"/>
          </a:xfrm>
        </p:spPr>
      </p:pic>
    </p:spTree>
    <p:extLst>
      <p:ext uri="{BB962C8B-B14F-4D97-AF65-F5344CB8AC3E}">
        <p14:creationId xmlns:p14="http://schemas.microsoft.com/office/powerpoint/2010/main" val="270825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E4AC-0965-F381-1364-81BFB9713547}"/>
              </a:ext>
            </a:extLst>
          </p:cNvPr>
          <p:cNvSpPr>
            <a:spLocks noGrp="1"/>
          </p:cNvSpPr>
          <p:nvPr>
            <p:ph type="title"/>
          </p:nvPr>
        </p:nvSpPr>
        <p:spPr/>
        <p:txBody>
          <a:bodyPr/>
          <a:lstStyle/>
          <a:p>
            <a:r>
              <a:rPr lang="en-US" dirty="0"/>
              <a:t>MODULE 3 PROJECT:</a:t>
            </a:r>
            <a:br>
              <a:rPr lang="en-US" dirty="0"/>
            </a:br>
            <a:r>
              <a:rPr lang="en-US" dirty="0"/>
              <a:t>IoT KIT &amp; BUILDING A CIRCUIT</a:t>
            </a:r>
          </a:p>
        </p:txBody>
      </p:sp>
      <p:sp>
        <p:nvSpPr>
          <p:cNvPr id="3" name="Content Placeholder 2">
            <a:extLst>
              <a:ext uri="{FF2B5EF4-FFF2-40B4-BE49-F238E27FC236}">
                <a16:creationId xmlns:a16="http://schemas.microsoft.com/office/drawing/2014/main" id="{23A7A24E-E571-3638-8918-AF1EA61FD8E1}"/>
              </a:ext>
            </a:extLst>
          </p:cNvPr>
          <p:cNvSpPr>
            <a:spLocks noGrp="1"/>
          </p:cNvSpPr>
          <p:nvPr>
            <p:ph idx="1"/>
          </p:nvPr>
        </p:nvSpPr>
        <p:spPr/>
        <p:txBody>
          <a:bodyPr/>
          <a:lstStyle/>
          <a:p>
            <a:r>
              <a:rPr lang="en-US" dirty="0"/>
              <a:t>The following slides show the inventory of our IoT Tech Core Kit as well as a circuit with a red LED. The final slide in this set shows the serial monitor in Arduino IDE that shows the red LED turning on and off.</a:t>
            </a:r>
          </a:p>
        </p:txBody>
      </p:sp>
    </p:spTree>
    <p:extLst>
      <p:ext uri="{BB962C8B-B14F-4D97-AF65-F5344CB8AC3E}">
        <p14:creationId xmlns:p14="http://schemas.microsoft.com/office/powerpoint/2010/main" val="4178536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77E-802E-5FE6-0F08-F6C2B7FEE313}"/>
              </a:ext>
            </a:extLst>
          </p:cNvPr>
          <p:cNvSpPr>
            <a:spLocks noGrp="1"/>
          </p:cNvSpPr>
          <p:nvPr>
            <p:ph type="title"/>
          </p:nvPr>
        </p:nvSpPr>
        <p:spPr/>
        <p:txBody>
          <a:bodyPr/>
          <a:lstStyle/>
          <a:p>
            <a:r>
              <a:rPr lang="en-US" dirty="0"/>
              <a:t>INVENTORY OF IoT KIT (PICTURE)</a:t>
            </a:r>
          </a:p>
        </p:txBody>
      </p:sp>
      <p:sp>
        <p:nvSpPr>
          <p:cNvPr id="3" name="Content Placeholder 2">
            <a:extLst>
              <a:ext uri="{FF2B5EF4-FFF2-40B4-BE49-F238E27FC236}">
                <a16:creationId xmlns:a16="http://schemas.microsoft.com/office/drawing/2014/main" id="{023587E3-67AE-576C-99CC-9888CFF5C011}"/>
              </a:ext>
            </a:extLst>
          </p:cNvPr>
          <p:cNvSpPr>
            <a:spLocks noGrp="1"/>
          </p:cNvSpPr>
          <p:nvPr>
            <p:ph sz="half" idx="1"/>
          </p:nvPr>
        </p:nvSpPr>
        <p:spPr/>
        <p:txBody>
          <a:bodyPr>
            <a:normAutofit fontScale="85000" lnSpcReduction="20000"/>
          </a:bodyPr>
          <a:lstStyle/>
          <a:p>
            <a:pPr marL="342900" indent="-342900">
              <a:lnSpc>
                <a:spcPct val="150000"/>
              </a:lnSpc>
              <a:buFont typeface="Arial" panose="020B0604020202020204" pitchFamily="34" charset="0"/>
              <a:buChar char="•"/>
            </a:pPr>
            <a:r>
              <a:rPr lang="en-US" sz="2000" dirty="0"/>
              <a:t>UCTRONICS Kit</a:t>
            </a:r>
          </a:p>
          <a:p>
            <a:pPr marL="342900" indent="-342900">
              <a:lnSpc>
                <a:spcPct val="150000"/>
              </a:lnSpc>
              <a:buFont typeface="Arial" panose="020B0604020202020204" pitchFamily="34" charset="0"/>
              <a:buChar char="•"/>
            </a:pPr>
            <a:r>
              <a:rPr lang="en-US" sz="2000" dirty="0"/>
              <a:t>ESP32 (2) </a:t>
            </a:r>
          </a:p>
          <a:p>
            <a:pPr marL="342900" indent="-342900">
              <a:lnSpc>
                <a:spcPct val="150000"/>
              </a:lnSpc>
              <a:buFont typeface="Arial" panose="020B0604020202020204" pitchFamily="34" charset="0"/>
              <a:buChar char="•"/>
            </a:pPr>
            <a:r>
              <a:rPr lang="en-US" sz="2000" dirty="0"/>
              <a:t>LCD Modules (2)</a:t>
            </a:r>
          </a:p>
          <a:p>
            <a:pPr marL="342900" indent="-342900">
              <a:lnSpc>
                <a:spcPct val="150000"/>
              </a:lnSpc>
              <a:buFont typeface="Arial" panose="020B0604020202020204" pitchFamily="34" charset="0"/>
              <a:buChar char="•"/>
            </a:pPr>
            <a:r>
              <a:rPr lang="en-US" sz="2000" dirty="0">
                <a:latin typeface="Calibri" panose="020F0502020204030204" pitchFamily="34" charset="0"/>
              </a:rPr>
              <a:t>Breadboards (3) </a:t>
            </a:r>
          </a:p>
          <a:p>
            <a:pPr marL="342900" indent="-342900">
              <a:lnSpc>
                <a:spcPct val="150000"/>
              </a:lnSpc>
              <a:buFont typeface="Arial" panose="020B0604020202020204" pitchFamily="34" charset="0"/>
              <a:buChar char="•"/>
            </a:pPr>
            <a:r>
              <a:rPr lang="en-US" sz="2000" dirty="0">
                <a:latin typeface="Calibri" panose="020F0502020204030204" pitchFamily="34" charset="0"/>
              </a:rPr>
              <a:t>Mini Router  </a:t>
            </a:r>
          </a:p>
          <a:p>
            <a:pPr marL="342900" indent="-342900">
              <a:lnSpc>
                <a:spcPct val="150000"/>
              </a:lnSpc>
              <a:buFont typeface="Arial" panose="020B0604020202020204" pitchFamily="34" charset="0"/>
              <a:buChar char="•"/>
            </a:pPr>
            <a:r>
              <a:rPr lang="en-US" sz="2000" dirty="0">
                <a:latin typeface="Calibri" panose="020F0502020204030204" pitchFamily="34" charset="0"/>
              </a:rPr>
              <a:t>Patch Cable  </a:t>
            </a:r>
          </a:p>
          <a:p>
            <a:pPr marL="342900" indent="-342900">
              <a:lnSpc>
                <a:spcPct val="150000"/>
              </a:lnSpc>
              <a:buFont typeface="Arial" panose="020B0604020202020204" pitchFamily="34" charset="0"/>
              <a:buChar char="•"/>
            </a:pPr>
            <a:r>
              <a:rPr lang="en-US" sz="2000" dirty="0">
                <a:latin typeface="Calibri" panose="020F0502020204030204" pitchFamily="34" charset="0"/>
              </a:rPr>
              <a:t>Digital Multi Meter </a:t>
            </a:r>
          </a:p>
          <a:p>
            <a:pPr marL="342900" indent="-342900">
              <a:lnSpc>
                <a:spcPct val="150000"/>
              </a:lnSpc>
              <a:buFont typeface="Arial" panose="020B0604020202020204" pitchFamily="34" charset="0"/>
              <a:buChar char="•"/>
            </a:pPr>
            <a:r>
              <a:rPr lang="en-US" sz="2000" dirty="0">
                <a:latin typeface="Calibri" panose="020F0502020204030204" pitchFamily="34" charset="0"/>
              </a:rPr>
              <a:t>USB to Micro USB (2)</a:t>
            </a:r>
            <a:endParaRPr lang="en-US" sz="2000" dirty="0"/>
          </a:p>
        </p:txBody>
      </p:sp>
      <p:pic>
        <p:nvPicPr>
          <p:cNvPr id="6" name="Content Placeholder 5" descr="A group of electronic components on the floor&#10;&#10;Description automatically generated">
            <a:extLst>
              <a:ext uri="{FF2B5EF4-FFF2-40B4-BE49-F238E27FC236}">
                <a16:creationId xmlns:a16="http://schemas.microsoft.com/office/drawing/2014/main" id="{598CB8C6-ADA8-AB10-3872-82A483EEDAF0}"/>
              </a:ext>
            </a:extLst>
          </p:cNvPr>
          <p:cNvPicPr>
            <a:picLocks noChangeAspect="1"/>
          </p:cNvPicPr>
          <p:nvPr/>
        </p:nvPicPr>
        <p:blipFill rotWithShape="1">
          <a:blip r:embed="rId2">
            <a:extLst>
              <a:ext uri="{28A0092B-C50C-407E-A947-70E740481C1C}">
                <a14:useLocalDpi xmlns:a14="http://schemas.microsoft.com/office/drawing/2010/main" val="0"/>
              </a:ext>
            </a:extLst>
          </a:blip>
          <a:srcRect l="8935" r="5263" b="10495"/>
          <a:stretch/>
        </p:blipFill>
        <p:spPr>
          <a:xfrm>
            <a:off x="4822997" y="2112631"/>
            <a:ext cx="5780277" cy="4522319"/>
          </a:xfrm>
          <a:prstGeom prst="rect">
            <a:avLst/>
          </a:prstGeom>
        </p:spPr>
      </p:pic>
    </p:spTree>
    <p:extLst>
      <p:ext uri="{BB962C8B-B14F-4D97-AF65-F5344CB8AC3E}">
        <p14:creationId xmlns:p14="http://schemas.microsoft.com/office/powerpoint/2010/main" val="3298190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8232-2EBC-605C-9B06-33D8C00A1181}"/>
              </a:ext>
            </a:extLst>
          </p:cNvPr>
          <p:cNvSpPr>
            <a:spLocks noGrp="1"/>
          </p:cNvSpPr>
          <p:nvPr>
            <p:ph type="title"/>
          </p:nvPr>
        </p:nvSpPr>
        <p:spPr/>
        <p:txBody>
          <a:bodyPr/>
          <a:lstStyle/>
          <a:p>
            <a:r>
              <a:rPr lang="en-US" dirty="0"/>
              <a:t>ORGANIZATION OF PROJECT COMPONENTS (PICTURE)</a:t>
            </a:r>
          </a:p>
        </p:txBody>
      </p:sp>
      <p:sp>
        <p:nvSpPr>
          <p:cNvPr id="3" name="Content Placeholder 2">
            <a:extLst>
              <a:ext uri="{FF2B5EF4-FFF2-40B4-BE49-F238E27FC236}">
                <a16:creationId xmlns:a16="http://schemas.microsoft.com/office/drawing/2014/main" id="{38D1280C-46C9-1A79-69CE-00C78EBFE1F1}"/>
              </a:ext>
            </a:extLst>
          </p:cNvPr>
          <p:cNvSpPr>
            <a:spLocks noGrp="1"/>
          </p:cNvSpPr>
          <p:nvPr>
            <p:ph sz="half" idx="1"/>
          </p:nvPr>
        </p:nvSpPr>
        <p:spPr/>
        <p:txBody>
          <a:bodyPr>
            <a:normAutofit fontScale="70000" lnSpcReduction="20000"/>
          </a:bodyPr>
          <a:lstStyle/>
          <a:p>
            <a:pPr marL="342900" indent="-342900">
              <a:lnSpc>
                <a:spcPct val="150000"/>
              </a:lnSpc>
              <a:buFont typeface="Arial" panose="020B0604020202020204" pitchFamily="34" charset="0"/>
              <a:buChar char="•"/>
            </a:pPr>
            <a:r>
              <a:rPr lang="en-US" dirty="0"/>
              <a:t>Arduino Mega 2560</a:t>
            </a:r>
          </a:p>
          <a:p>
            <a:pPr marL="342900" indent="-342900">
              <a:lnSpc>
                <a:spcPct val="150000"/>
              </a:lnSpc>
              <a:buFont typeface="Arial" panose="020B0604020202020204" pitchFamily="34" charset="0"/>
              <a:buChar char="•"/>
            </a:pPr>
            <a:r>
              <a:rPr lang="en-US" dirty="0"/>
              <a:t>Breadboard</a:t>
            </a:r>
          </a:p>
          <a:p>
            <a:pPr marL="342900" indent="-342900">
              <a:lnSpc>
                <a:spcPct val="150000"/>
              </a:lnSpc>
              <a:buFont typeface="Arial" panose="020B0604020202020204" pitchFamily="34" charset="0"/>
              <a:buChar char="•"/>
            </a:pPr>
            <a:r>
              <a:rPr lang="en-US" dirty="0"/>
              <a:t>Resistor 10k</a:t>
            </a:r>
            <a:r>
              <a:rPr lang="el-GR" dirty="0" err="1"/>
              <a:t>Ω</a:t>
            </a:r>
            <a:endParaRPr lang="en-US" dirty="0"/>
          </a:p>
          <a:p>
            <a:pPr marL="342900" indent="-342900">
              <a:lnSpc>
                <a:spcPct val="150000"/>
              </a:lnSpc>
              <a:buFont typeface="Arial" panose="020B0604020202020204" pitchFamily="34" charset="0"/>
              <a:buChar char="•"/>
            </a:pPr>
            <a:r>
              <a:rPr lang="en-US" dirty="0"/>
              <a:t>LEDs</a:t>
            </a:r>
          </a:p>
          <a:p>
            <a:pPr marL="342900" indent="-342900">
              <a:lnSpc>
                <a:spcPct val="150000"/>
              </a:lnSpc>
              <a:buFont typeface="Arial" panose="020B0604020202020204" pitchFamily="34" charset="0"/>
              <a:buChar char="•"/>
            </a:pPr>
            <a:r>
              <a:rPr lang="en-US" dirty="0"/>
              <a:t>Ultrasonic Sensor </a:t>
            </a:r>
          </a:p>
          <a:p>
            <a:pPr marL="342900" indent="-342900">
              <a:lnSpc>
                <a:spcPct val="150000"/>
              </a:lnSpc>
              <a:buFont typeface="Arial" panose="020B0604020202020204" pitchFamily="34" charset="0"/>
              <a:buChar char="•"/>
            </a:pPr>
            <a:r>
              <a:rPr lang="en-US" dirty="0"/>
              <a:t>Active Buzzer</a:t>
            </a:r>
          </a:p>
          <a:p>
            <a:pPr marL="342900" indent="-342900">
              <a:lnSpc>
                <a:spcPct val="150000"/>
              </a:lnSpc>
              <a:buFont typeface="Arial" panose="020B0604020202020204" pitchFamily="34" charset="0"/>
              <a:buChar char="•"/>
            </a:pPr>
            <a:r>
              <a:rPr lang="en-US" dirty="0"/>
              <a:t>Photoresistor</a:t>
            </a:r>
          </a:p>
          <a:p>
            <a:pPr marL="342900" indent="-342900">
              <a:lnSpc>
                <a:spcPct val="150000"/>
              </a:lnSpc>
              <a:buFont typeface="Arial" panose="020B0604020202020204" pitchFamily="34" charset="0"/>
              <a:buChar char="•"/>
            </a:pPr>
            <a:r>
              <a:rPr lang="en-US" dirty="0"/>
              <a:t>Wires</a:t>
            </a:r>
          </a:p>
          <a:p>
            <a:pPr marL="342900" indent="-342900">
              <a:lnSpc>
                <a:spcPct val="150000"/>
              </a:lnSpc>
              <a:buFont typeface="Arial" panose="020B0604020202020204" pitchFamily="34" charset="0"/>
              <a:buChar char="•"/>
            </a:pPr>
            <a:r>
              <a:rPr lang="en-US" dirty="0"/>
              <a:t>USB Type B cable</a:t>
            </a:r>
          </a:p>
        </p:txBody>
      </p:sp>
      <p:pic>
        <p:nvPicPr>
          <p:cNvPr id="5" name="Content Placeholder 7" descr="A close-up of a circuit board&#10;&#10;Description automatically generated">
            <a:extLst>
              <a:ext uri="{FF2B5EF4-FFF2-40B4-BE49-F238E27FC236}">
                <a16:creationId xmlns:a16="http://schemas.microsoft.com/office/drawing/2014/main" id="{59D6AC12-5855-8DCF-75B5-BC0B64E99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125" y="2112631"/>
            <a:ext cx="7131158" cy="4638288"/>
          </a:xfrm>
          <a:prstGeom prst="rect">
            <a:avLst/>
          </a:prstGeom>
        </p:spPr>
      </p:pic>
    </p:spTree>
    <p:extLst>
      <p:ext uri="{BB962C8B-B14F-4D97-AF65-F5344CB8AC3E}">
        <p14:creationId xmlns:p14="http://schemas.microsoft.com/office/powerpoint/2010/main" val="3158132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8D19-6408-2529-4A77-3005DA53120C}"/>
              </a:ext>
            </a:extLst>
          </p:cNvPr>
          <p:cNvSpPr>
            <a:spLocks noGrp="1"/>
          </p:cNvSpPr>
          <p:nvPr>
            <p:ph type="title"/>
          </p:nvPr>
        </p:nvSpPr>
        <p:spPr/>
        <p:txBody>
          <a:bodyPr/>
          <a:lstStyle/>
          <a:p>
            <a:r>
              <a:rPr lang="en-US" dirty="0"/>
              <a:t>CIRCUIT WITH RED LED ON (PICTURE)</a:t>
            </a:r>
          </a:p>
        </p:txBody>
      </p:sp>
      <p:pic>
        <p:nvPicPr>
          <p:cNvPr id="4" name="Content Placeholder 4" descr="A circuit board with red wire&#10;&#10;Description automatically generated">
            <a:extLst>
              <a:ext uri="{FF2B5EF4-FFF2-40B4-BE49-F238E27FC236}">
                <a16:creationId xmlns:a16="http://schemas.microsoft.com/office/drawing/2014/main" id="{60D516E5-1478-7742-9E4B-362348A389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6491" y="2112631"/>
            <a:ext cx="5778862" cy="4488194"/>
          </a:xfrm>
        </p:spPr>
      </p:pic>
    </p:spTree>
    <p:extLst>
      <p:ext uri="{BB962C8B-B14F-4D97-AF65-F5344CB8AC3E}">
        <p14:creationId xmlns:p14="http://schemas.microsoft.com/office/powerpoint/2010/main" val="3425320907"/>
      </p:ext>
    </p:extLst>
  </p:cSld>
  <p:clrMapOvr>
    <a:masterClrMapping/>
  </p:clrMapOvr>
</p:sld>
</file>

<file path=ppt/theme/theme1.xml><?xml version="1.0" encoding="utf-8"?>
<a:theme xmlns:a="http://schemas.openxmlformats.org/drawingml/2006/main" name="RocaVTI">
  <a:themeElements>
    <a:clrScheme name="AnalogousFromLightSeed_2SEEDS">
      <a:dk1>
        <a:srgbClr val="000000"/>
      </a:dk1>
      <a:lt1>
        <a:srgbClr val="FFFFFF"/>
      </a:lt1>
      <a:dk2>
        <a:srgbClr val="243541"/>
      </a:dk2>
      <a:lt2>
        <a:srgbClr val="E8E2E2"/>
      </a:lt2>
      <a:accent1>
        <a:srgbClr val="74A9A9"/>
      </a:accent1>
      <a:accent2>
        <a:srgbClr val="81AA99"/>
      </a:accent2>
      <a:accent3>
        <a:srgbClr val="85A5BD"/>
      </a:accent3>
      <a:accent4>
        <a:srgbClr val="BA807F"/>
      </a:accent4>
      <a:accent5>
        <a:srgbClr val="BC9B82"/>
      </a:accent5>
      <a:accent6>
        <a:srgbClr val="AAA274"/>
      </a:accent6>
      <a:hlink>
        <a:srgbClr val="AE6A69"/>
      </a:hlink>
      <a:folHlink>
        <a:srgbClr val="7F7F7F"/>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docProps/app.xml><?xml version="1.0" encoding="utf-8"?>
<Properties xmlns="http://schemas.openxmlformats.org/officeDocument/2006/extended-properties" xmlns:vt="http://schemas.openxmlformats.org/officeDocument/2006/docPropsVTypes">
  <TotalTime>124</TotalTime>
  <Words>983</Words>
  <Application>Microsoft Macintosh PowerPoint</Application>
  <PresentationFormat>Widescreen</PresentationFormat>
  <Paragraphs>69</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Avenir Next LT Pro</vt:lpstr>
      <vt:lpstr>Avenir Next LT Pro Light</vt:lpstr>
      <vt:lpstr>Calibri</vt:lpstr>
      <vt:lpstr>Georgia Pro Semibold</vt:lpstr>
      <vt:lpstr>RocaVTI</vt:lpstr>
      <vt:lpstr>SMART HOME AUTOMATION AND SECURITY SYSTEM</vt:lpstr>
      <vt:lpstr>INTRODUCTION</vt:lpstr>
      <vt:lpstr>MODULE 2 PROJECT: BUILDING A PROTOTYPE IN TIKERCAD</vt:lpstr>
      <vt:lpstr>CIRCUIT (SCREENSHOT) </vt:lpstr>
      <vt:lpstr>CODE (SCREENSHOT) </vt:lpstr>
      <vt:lpstr>MODULE 3 PROJECT: IoT KIT &amp; BUILDING A CIRCUIT</vt:lpstr>
      <vt:lpstr>INVENTORY OF IoT KIT (PICTURE)</vt:lpstr>
      <vt:lpstr>ORGANIZATION OF PROJECT COMPONENTS (PICTURE)</vt:lpstr>
      <vt:lpstr>CIRCUIT WITH RED LED ON (PICTURE)</vt:lpstr>
      <vt:lpstr>SERIAL MONITOR (SCREENSHOT)</vt:lpstr>
      <vt:lpstr>MODULE 4 PROJECT: ADDING A DOOR SENSOR</vt:lpstr>
      <vt:lpstr>CIRCUIT OF DOOR CLOSED WITH GREEN LED ON (PICTURE)</vt:lpstr>
      <vt:lpstr>CIRCUIT OF DOOR OPEN WITH GREEN LED OFF (PICTURE)</vt:lpstr>
      <vt:lpstr>ARDUINO CODE (SCREENSHOT)</vt:lpstr>
      <vt:lpstr>SERIAL MONITOR (SCREENSHOT)</vt:lpstr>
      <vt:lpstr>MODULE 5 PROJECT: ADDING DISTANCE SENSOR</vt:lpstr>
      <vt:lpstr>CIRCUIT WITH GREEN LED ON (PICTURE)</vt:lpstr>
      <vt:lpstr>CIRCUIT WITH YELLOW LED ON (PICTURE)</vt:lpstr>
      <vt:lpstr>CIRCUIT WITH RED LED ON (PICTURE)</vt:lpstr>
      <vt:lpstr>ARDUINO CODE (SCREENSHOT)</vt:lpstr>
      <vt:lpstr>PLOT OF DATA (GRAPH FROM EXCEL)</vt:lpstr>
      <vt:lpstr>MODULE 6 PROJECT: ADDING AUTOMATED LIGHT</vt:lpstr>
      <vt:lpstr>CIRCUIT WITH AUTOMATED LED OFF (PICTURE)</vt:lpstr>
      <vt:lpstr>CIRCUIT WITH AUTOMATED LED ON (PICTURE)</vt:lpstr>
      <vt:lpstr>ARDUINO CODE (SCREENSHOT)</vt:lpstr>
      <vt:lpstr>SERIAL MONITOR (SCREENSHOT)</vt:lpstr>
      <vt:lpstr>CHALLENGES/LESSONS LEARNED</vt:lpstr>
      <vt:lpstr>CAREER SKILLS</vt:lpstr>
      <vt:lpstr>CONCLUSION</vt:lpstr>
      <vt:lpstr>REFERENCES</vt:lpstr>
      <vt:lpstr>LINK TO PORTFOLIO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HOME AUTOMATION AND SECURITY SYSTEM</dc:title>
  <dc:creator>Amberlyn Sisk</dc:creator>
  <cp:lastModifiedBy>Amberlyn Sisk</cp:lastModifiedBy>
  <cp:revision>2</cp:revision>
  <dcterms:created xsi:type="dcterms:W3CDTF">2024-02-22T20:08:14Z</dcterms:created>
  <dcterms:modified xsi:type="dcterms:W3CDTF">2024-02-22T22:12:30Z</dcterms:modified>
</cp:coreProperties>
</file>