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sldIdLst>
    <p:sldId id="256" r:id="rId2"/>
    <p:sldId id="257" r:id="rId3"/>
    <p:sldId id="263" r:id="rId4"/>
    <p:sldId id="261" r:id="rId5"/>
    <p:sldId id="282" r:id="rId6"/>
    <p:sldId id="262" r:id="rId7"/>
    <p:sldId id="281" r:id="rId8"/>
    <p:sldId id="269" r:id="rId9"/>
    <p:sldId id="270" r:id="rId10"/>
    <p:sldId id="271" r:id="rId11"/>
    <p:sldId id="265" r:id="rId12"/>
    <p:sldId id="272" r:id="rId13"/>
    <p:sldId id="273" r:id="rId14"/>
    <p:sldId id="274" r:id="rId15"/>
    <p:sldId id="266" r:id="rId16"/>
    <p:sldId id="275" r:id="rId17"/>
    <p:sldId id="276" r:id="rId18"/>
    <p:sldId id="283" r:id="rId19"/>
    <p:sldId id="277" r:id="rId20"/>
    <p:sldId id="268" r:id="rId21"/>
    <p:sldId id="278" r:id="rId22"/>
    <p:sldId id="279" r:id="rId23"/>
    <p:sldId id="284" r:id="rId24"/>
    <p:sldId id="280" r:id="rId25"/>
    <p:sldId id="258" r:id="rId26"/>
    <p:sldId id="264" r:id="rId27"/>
    <p:sldId id="260" r:id="rId28"/>
    <p:sldId id="25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p:cViewPr varScale="1">
        <p:scale>
          <a:sx n="102" d="100"/>
          <a:sy n="102" d="100"/>
        </p:scale>
        <p:origin x="9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amberlynsisk/Desktop/CEIS110/formatdata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baseline="0">
                <a:effectLst/>
              </a:rPr>
              <a:t>Temperature and Humidity </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formatdata1!$A$1</c:f>
              <c:strCache>
                <c:ptCount val="1"/>
                <c:pt idx="0">
                  <c:v>Celsius</c:v>
                </c:pt>
              </c:strCache>
            </c:strRef>
          </c:tx>
          <c:spPr>
            <a:ln w="28575" cap="rnd">
              <a:solidFill>
                <a:schemeClr val="accent1"/>
              </a:solidFill>
              <a:round/>
            </a:ln>
            <a:effectLst/>
          </c:spPr>
          <c:marker>
            <c:symbol val="none"/>
          </c:marker>
          <c:val>
            <c:numRef>
              <c:f>formatdata1!$A$2:$A$212</c:f>
              <c:numCache>
                <c:formatCode>General</c:formatCode>
                <c:ptCount val="211"/>
                <c:pt idx="0">
                  <c:v>-2</c:v>
                </c:pt>
                <c:pt idx="1">
                  <c:v>-2.5</c:v>
                </c:pt>
                <c:pt idx="2">
                  <c:v>-2.5</c:v>
                </c:pt>
                <c:pt idx="3">
                  <c:v>-3.5</c:v>
                </c:pt>
                <c:pt idx="4">
                  <c:v>-4</c:v>
                </c:pt>
                <c:pt idx="5">
                  <c:v>-4.3</c:v>
                </c:pt>
                <c:pt idx="6">
                  <c:v>-4.0999999999999996</c:v>
                </c:pt>
                <c:pt idx="7">
                  <c:v>-5.0999999999999996</c:v>
                </c:pt>
                <c:pt idx="8">
                  <c:v>-4.5999999999999996</c:v>
                </c:pt>
                <c:pt idx="9">
                  <c:v>-5.3</c:v>
                </c:pt>
                <c:pt idx="10">
                  <c:v>-5.8</c:v>
                </c:pt>
                <c:pt idx="11">
                  <c:v>-4.2</c:v>
                </c:pt>
                <c:pt idx="12">
                  <c:v>-4.8</c:v>
                </c:pt>
                <c:pt idx="13">
                  <c:v>-5</c:v>
                </c:pt>
                <c:pt idx="14">
                  <c:v>-4.0999999999999996</c:v>
                </c:pt>
                <c:pt idx="15">
                  <c:v>-3.9</c:v>
                </c:pt>
                <c:pt idx="16">
                  <c:v>-3.6</c:v>
                </c:pt>
                <c:pt idx="17">
                  <c:v>-3.8</c:v>
                </c:pt>
                <c:pt idx="18">
                  <c:v>-3.5</c:v>
                </c:pt>
                <c:pt idx="19">
                  <c:v>-4</c:v>
                </c:pt>
                <c:pt idx="20">
                  <c:v>-4</c:v>
                </c:pt>
                <c:pt idx="21">
                  <c:v>-4</c:v>
                </c:pt>
                <c:pt idx="22">
                  <c:v>-4</c:v>
                </c:pt>
                <c:pt idx="23">
                  <c:v>-4.5</c:v>
                </c:pt>
                <c:pt idx="24">
                  <c:v>-4.0999999999999996</c:v>
                </c:pt>
                <c:pt idx="25">
                  <c:v>-3.6</c:v>
                </c:pt>
                <c:pt idx="26">
                  <c:v>-3.2</c:v>
                </c:pt>
                <c:pt idx="27">
                  <c:v>-1.3</c:v>
                </c:pt>
                <c:pt idx="28">
                  <c:v>-1.1000000000000001</c:v>
                </c:pt>
                <c:pt idx="29">
                  <c:v>0</c:v>
                </c:pt>
                <c:pt idx="30">
                  <c:v>1</c:v>
                </c:pt>
                <c:pt idx="31">
                  <c:v>1.8</c:v>
                </c:pt>
                <c:pt idx="32">
                  <c:v>1.1000000000000001</c:v>
                </c:pt>
                <c:pt idx="33">
                  <c:v>2.7</c:v>
                </c:pt>
                <c:pt idx="34">
                  <c:v>2</c:v>
                </c:pt>
                <c:pt idx="35">
                  <c:v>2.2000000000000002</c:v>
                </c:pt>
                <c:pt idx="36">
                  <c:v>2.2000000000000002</c:v>
                </c:pt>
                <c:pt idx="37">
                  <c:v>3.3</c:v>
                </c:pt>
                <c:pt idx="38">
                  <c:v>2.8</c:v>
                </c:pt>
                <c:pt idx="39">
                  <c:v>2.8</c:v>
                </c:pt>
                <c:pt idx="40">
                  <c:v>2.9</c:v>
                </c:pt>
                <c:pt idx="41">
                  <c:v>2.4</c:v>
                </c:pt>
                <c:pt idx="42">
                  <c:v>2.5</c:v>
                </c:pt>
                <c:pt idx="43">
                  <c:v>2.8</c:v>
                </c:pt>
                <c:pt idx="44">
                  <c:v>2.9</c:v>
                </c:pt>
                <c:pt idx="45">
                  <c:v>2.2999999999999998</c:v>
                </c:pt>
                <c:pt idx="46">
                  <c:v>1.7</c:v>
                </c:pt>
                <c:pt idx="47">
                  <c:v>1.7</c:v>
                </c:pt>
                <c:pt idx="48">
                  <c:v>2</c:v>
                </c:pt>
                <c:pt idx="49">
                  <c:v>1.7</c:v>
                </c:pt>
                <c:pt idx="50">
                  <c:v>1.8</c:v>
                </c:pt>
                <c:pt idx="51">
                  <c:v>2</c:v>
                </c:pt>
                <c:pt idx="52">
                  <c:v>2</c:v>
                </c:pt>
                <c:pt idx="53">
                  <c:v>1.8</c:v>
                </c:pt>
                <c:pt idx="54">
                  <c:v>1.5</c:v>
                </c:pt>
                <c:pt idx="55">
                  <c:v>1.2</c:v>
                </c:pt>
                <c:pt idx="56">
                  <c:v>1.2</c:v>
                </c:pt>
                <c:pt idx="57">
                  <c:v>1.5</c:v>
                </c:pt>
                <c:pt idx="58">
                  <c:v>1.4</c:v>
                </c:pt>
                <c:pt idx="59">
                  <c:v>1.4</c:v>
                </c:pt>
                <c:pt idx="60">
                  <c:v>1.5</c:v>
                </c:pt>
                <c:pt idx="61">
                  <c:v>1.7</c:v>
                </c:pt>
                <c:pt idx="62">
                  <c:v>2.2000000000000002</c:v>
                </c:pt>
                <c:pt idx="63">
                  <c:v>2.4</c:v>
                </c:pt>
                <c:pt idx="64">
                  <c:v>2.2999999999999998</c:v>
                </c:pt>
                <c:pt idx="65">
                  <c:v>2.1</c:v>
                </c:pt>
                <c:pt idx="66">
                  <c:v>2.2000000000000002</c:v>
                </c:pt>
                <c:pt idx="67">
                  <c:v>2.2000000000000002</c:v>
                </c:pt>
                <c:pt idx="68">
                  <c:v>2.2000000000000002</c:v>
                </c:pt>
                <c:pt idx="69">
                  <c:v>2.5</c:v>
                </c:pt>
                <c:pt idx="70">
                  <c:v>2.5</c:v>
                </c:pt>
                <c:pt idx="71">
                  <c:v>2.5</c:v>
                </c:pt>
                <c:pt idx="72">
                  <c:v>2.9</c:v>
                </c:pt>
                <c:pt idx="73">
                  <c:v>2.8</c:v>
                </c:pt>
                <c:pt idx="74">
                  <c:v>3</c:v>
                </c:pt>
                <c:pt idx="75">
                  <c:v>2.9</c:v>
                </c:pt>
                <c:pt idx="76">
                  <c:v>3</c:v>
                </c:pt>
                <c:pt idx="77">
                  <c:v>3.1</c:v>
                </c:pt>
                <c:pt idx="78">
                  <c:v>3.2</c:v>
                </c:pt>
                <c:pt idx="79">
                  <c:v>3</c:v>
                </c:pt>
                <c:pt idx="80">
                  <c:v>2.6</c:v>
                </c:pt>
                <c:pt idx="81">
                  <c:v>2.9</c:v>
                </c:pt>
                <c:pt idx="82">
                  <c:v>3.1</c:v>
                </c:pt>
                <c:pt idx="83">
                  <c:v>3.2</c:v>
                </c:pt>
                <c:pt idx="84">
                  <c:v>3</c:v>
                </c:pt>
                <c:pt idx="85">
                  <c:v>2.6</c:v>
                </c:pt>
                <c:pt idx="86">
                  <c:v>3.4</c:v>
                </c:pt>
                <c:pt idx="87">
                  <c:v>4.5999999999999996</c:v>
                </c:pt>
                <c:pt idx="88">
                  <c:v>5.9</c:v>
                </c:pt>
                <c:pt idx="89">
                  <c:v>6.6</c:v>
                </c:pt>
                <c:pt idx="90">
                  <c:v>7.5</c:v>
                </c:pt>
                <c:pt idx="91">
                  <c:v>7.3</c:v>
                </c:pt>
                <c:pt idx="92">
                  <c:v>8.4</c:v>
                </c:pt>
                <c:pt idx="93">
                  <c:v>9.1</c:v>
                </c:pt>
                <c:pt idx="94">
                  <c:v>10.5</c:v>
                </c:pt>
                <c:pt idx="95">
                  <c:v>11.7</c:v>
                </c:pt>
                <c:pt idx="96">
                  <c:v>12.5</c:v>
                </c:pt>
                <c:pt idx="97">
                  <c:v>12.8</c:v>
                </c:pt>
                <c:pt idx="98">
                  <c:v>13.1</c:v>
                </c:pt>
                <c:pt idx="99">
                  <c:v>14.2</c:v>
                </c:pt>
                <c:pt idx="100">
                  <c:v>15.3</c:v>
                </c:pt>
                <c:pt idx="101">
                  <c:v>15.7</c:v>
                </c:pt>
                <c:pt idx="102">
                  <c:v>15.2</c:v>
                </c:pt>
                <c:pt idx="103">
                  <c:v>15</c:v>
                </c:pt>
                <c:pt idx="104">
                  <c:v>16.8</c:v>
                </c:pt>
                <c:pt idx="105">
                  <c:v>17.5</c:v>
                </c:pt>
                <c:pt idx="106">
                  <c:v>17.399999999999999</c:v>
                </c:pt>
                <c:pt idx="107">
                  <c:v>16.600000000000001</c:v>
                </c:pt>
                <c:pt idx="108">
                  <c:v>15.4</c:v>
                </c:pt>
                <c:pt idx="109">
                  <c:v>15</c:v>
                </c:pt>
                <c:pt idx="110">
                  <c:v>14.5</c:v>
                </c:pt>
                <c:pt idx="111">
                  <c:v>14.9</c:v>
                </c:pt>
                <c:pt idx="112">
                  <c:v>14.5</c:v>
                </c:pt>
                <c:pt idx="113">
                  <c:v>13.7</c:v>
                </c:pt>
                <c:pt idx="114">
                  <c:v>13.5</c:v>
                </c:pt>
                <c:pt idx="115">
                  <c:v>13.7</c:v>
                </c:pt>
                <c:pt idx="116">
                  <c:v>12.6</c:v>
                </c:pt>
                <c:pt idx="117">
                  <c:v>10</c:v>
                </c:pt>
                <c:pt idx="118">
                  <c:v>9.4</c:v>
                </c:pt>
                <c:pt idx="119">
                  <c:v>9.4</c:v>
                </c:pt>
                <c:pt idx="120">
                  <c:v>9.3000000000000007</c:v>
                </c:pt>
                <c:pt idx="121">
                  <c:v>9.8000000000000007</c:v>
                </c:pt>
                <c:pt idx="122">
                  <c:v>10.4</c:v>
                </c:pt>
                <c:pt idx="123">
                  <c:v>12.1</c:v>
                </c:pt>
                <c:pt idx="124">
                  <c:v>13.7</c:v>
                </c:pt>
                <c:pt idx="125">
                  <c:v>13.7</c:v>
                </c:pt>
                <c:pt idx="126">
                  <c:v>14.1</c:v>
                </c:pt>
                <c:pt idx="127">
                  <c:v>13</c:v>
                </c:pt>
                <c:pt idx="128">
                  <c:v>12.2</c:v>
                </c:pt>
                <c:pt idx="129">
                  <c:v>12.8</c:v>
                </c:pt>
                <c:pt idx="130">
                  <c:v>13</c:v>
                </c:pt>
                <c:pt idx="131">
                  <c:v>12.6</c:v>
                </c:pt>
                <c:pt idx="132">
                  <c:v>12.3</c:v>
                </c:pt>
                <c:pt idx="133">
                  <c:v>12.6</c:v>
                </c:pt>
                <c:pt idx="134">
                  <c:v>12.5</c:v>
                </c:pt>
                <c:pt idx="135">
                  <c:v>12.7</c:v>
                </c:pt>
                <c:pt idx="136">
                  <c:v>12.6</c:v>
                </c:pt>
                <c:pt idx="137">
                  <c:v>12.2</c:v>
                </c:pt>
                <c:pt idx="138">
                  <c:v>11.6</c:v>
                </c:pt>
                <c:pt idx="139">
                  <c:v>11.1</c:v>
                </c:pt>
                <c:pt idx="140">
                  <c:v>9.5</c:v>
                </c:pt>
                <c:pt idx="141">
                  <c:v>9.5</c:v>
                </c:pt>
                <c:pt idx="142">
                  <c:v>9</c:v>
                </c:pt>
                <c:pt idx="143">
                  <c:v>8.9</c:v>
                </c:pt>
                <c:pt idx="144">
                  <c:v>8.3000000000000007</c:v>
                </c:pt>
                <c:pt idx="145">
                  <c:v>7.9</c:v>
                </c:pt>
                <c:pt idx="146">
                  <c:v>8</c:v>
                </c:pt>
                <c:pt idx="147">
                  <c:v>8</c:v>
                </c:pt>
                <c:pt idx="148">
                  <c:v>7.7</c:v>
                </c:pt>
                <c:pt idx="149">
                  <c:v>7.6</c:v>
                </c:pt>
                <c:pt idx="150">
                  <c:v>7.6</c:v>
                </c:pt>
                <c:pt idx="151">
                  <c:v>7.7</c:v>
                </c:pt>
                <c:pt idx="152">
                  <c:v>8</c:v>
                </c:pt>
                <c:pt idx="153">
                  <c:v>10.3</c:v>
                </c:pt>
                <c:pt idx="154">
                  <c:v>11</c:v>
                </c:pt>
                <c:pt idx="155">
                  <c:v>11.3</c:v>
                </c:pt>
                <c:pt idx="156">
                  <c:v>11.5</c:v>
                </c:pt>
                <c:pt idx="157">
                  <c:v>11.9</c:v>
                </c:pt>
                <c:pt idx="158">
                  <c:v>12</c:v>
                </c:pt>
                <c:pt idx="159">
                  <c:v>14.1</c:v>
                </c:pt>
                <c:pt idx="160">
                  <c:v>14.1</c:v>
                </c:pt>
                <c:pt idx="161">
                  <c:v>14.5</c:v>
                </c:pt>
                <c:pt idx="162">
                  <c:v>14.2</c:v>
                </c:pt>
                <c:pt idx="163">
                  <c:v>14.1</c:v>
                </c:pt>
                <c:pt idx="164">
                  <c:v>13.8</c:v>
                </c:pt>
                <c:pt idx="165">
                  <c:v>14</c:v>
                </c:pt>
                <c:pt idx="166">
                  <c:v>13.6</c:v>
                </c:pt>
                <c:pt idx="167">
                  <c:v>13.7</c:v>
                </c:pt>
                <c:pt idx="168">
                  <c:v>11.1</c:v>
                </c:pt>
                <c:pt idx="169">
                  <c:v>10.3</c:v>
                </c:pt>
                <c:pt idx="170">
                  <c:v>10</c:v>
                </c:pt>
                <c:pt idx="171">
                  <c:v>10</c:v>
                </c:pt>
                <c:pt idx="172">
                  <c:v>9.6999999999999993</c:v>
                </c:pt>
                <c:pt idx="173">
                  <c:v>9</c:v>
                </c:pt>
                <c:pt idx="174">
                  <c:v>8.6999999999999993</c:v>
                </c:pt>
                <c:pt idx="175">
                  <c:v>8.6</c:v>
                </c:pt>
                <c:pt idx="176">
                  <c:v>8.4</c:v>
                </c:pt>
                <c:pt idx="177">
                  <c:v>7.5</c:v>
                </c:pt>
                <c:pt idx="178">
                  <c:v>6.9</c:v>
                </c:pt>
                <c:pt idx="179">
                  <c:v>6.2</c:v>
                </c:pt>
                <c:pt idx="180">
                  <c:v>5.7</c:v>
                </c:pt>
                <c:pt idx="181">
                  <c:v>5.5</c:v>
                </c:pt>
                <c:pt idx="182">
                  <c:v>5</c:v>
                </c:pt>
                <c:pt idx="183">
                  <c:v>4.8</c:v>
                </c:pt>
                <c:pt idx="184">
                  <c:v>4.3</c:v>
                </c:pt>
                <c:pt idx="185">
                  <c:v>4.7</c:v>
                </c:pt>
                <c:pt idx="186">
                  <c:v>5.0999999999999996</c:v>
                </c:pt>
                <c:pt idx="187">
                  <c:v>5.2</c:v>
                </c:pt>
                <c:pt idx="188">
                  <c:v>5.2</c:v>
                </c:pt>
                <c:pt idx="189">
                  <c:v>5.0999999999999996</c:v>
                </c:pt>
                <c:pt idx="190">
                  <c:v>5.0999999999999996</c:v>
                </c:pt>
                <c:pt idx="191">
                  <c:v>5</c:v>
                </c:pt>
                <c:pt idx="192">
                  <c:v>5.0999999999999996</c:v>
                </c:pt>
                <c:pt idx="193">
                  <c:v>5.0999999999999996</c:v>
                </c:pt>
                <c:pt idx="194">
                  <c:v>5</c:v>
                </c:pt>
                <c:pt idx="195">
                  <c:v>5</c:v>
                </c:pt>
                <c:pt idx="196">
                  <c:v>4.8</c:v>
                </c:pt>
                <c:pt idx="197">
                  <c:v>4.5</c:v>
                </c:pt>
                <c:pt idx="198">
                  <c:v>4.2</c:v>
                </c:pt>
                <c:pt idx="199">
                  <c:v>4.0999999999999996</c:v>
                </c:pt>
                <c:pt idx="200">
                  <c:v>3.6</c:v>
                </c:pt>
                <c:pt idx="201">
                  <c:v>3.4</c:v>
                </c:pt>
                <c:pt idx="202">
                  <c:v>3</c:v>
                </c:pt>
                <c:pt idx="203">
                  <c:v>3</c:v>
                </c:pt>
                <c:pt idx="204">
                  <c:v>3</c:v>
                </c:pt>
                <c:pt idx="205">
                  <c:v>3</c:v>
                </c:pt>
                <c:pt idx="206">
                  <c:v>2.7</c:v>
                </c:pt>
                <c:pt idx="207">
                  <c:v>2.6</c:v>
                </c:pt>
                <c:pt idx="208">
                  <c:v>2.7</c:v>
                </c:pt>
                <c:pt idx="209">
                  <c:v>2.6</c:v>
                </c:pt>
                <c:pt idx="210">
                  <c:v>2.5</c:v>
                </c:pt>
              </c:numCache>
            </c:numRef>
          </c:val>
          <c:smooth val="0"/>
          <c:extLst>
            <c:ext xmlns:c16="http://schemas.microsoft.com/office/drawing/2014/chart" uri="{C3380CC4-5D6E-409C-BE32-E72D297353CC}">
              <c16:uniqueId val="{00000000-435F-B342-BD58-75D39CA4567C}"/>
            </c:ext>
          </c:extLst>
        </c:ser>
        <c:ser>
          <c:idx val="1"/>
          <c:order val="1"/>
          <c:tx>
            <c:strRef>
              <c:f>formatdata1!$B$1</c:f>
              <c:strCache>
                <c:ptCount val="1"/>
                <c:pt idx="0">
                  <c:v>Fahrenheit</c:v>
                </c:pt>
              </c:strCache>
            </c:strRef>
          </c:tx>
          <c:spPr>
            <a:ln w="28575" cap="rnd">
              <a:solidFill>
                <a:schemeClr val="accent2"/>
              </a:solidFill>
              <a:round/>
            </a:ln>
            <a:effectLst/>
          </c:spPr>
          <c:marker>
            <c:symbol val="none"/>
          </c:marker>
          <c:val>
            <c:numRef>
              <c:f>formatdata1!$B$2:$B$212</c:f>
              <c:numCache>
                <c:formatCode>General</c:formatCode>
                <c:ptCount val="211"/>
                <c:pt idx="0">
                  <c:v>28.4</c:v>
                </c:pt>
                <c:pt idx="1">
                  <c:v>27.5</c:v>
                </c:pt>
                <c:pt idx="2">
                  <c:v>27.5</c:v>
                </c:pt>
                <c:pt idx="3">
                  <c:v>25.7</c:v>
                </c:pt>
                <c:pt idx="4">
                  <c:v>24.8</c:v>
                </c:pt>
                <c:pt idx="5">
                  <c:v>24.26</c:v>
                </c:pt>
                <c:pt idx="6">
                  <c:v>24.62</c:v>
                </c:pt>
                <c:pt idx="7">
                  <c:v>22.82</c:v>
                </c:pt>
                <c:pt idx="8">
                  <c:v>23.72</c:v>
                </c:pt>
                <c:pt idx="9">
                  <c:v>22.46</c:v>
                </c:pt>
                <c:pt idx="10">
                  <c:v>0</c:v>
                </c:pt>
                <c:pt idx="11">
                  <c:v>0</c:v>
                </c:pt>
                <c:pt idx="12">
                  <c:v>23.36</c:v>
                </c:pt>
                <c:pt idx="13">
                  <c:v>23</c:v>
                </c:pt>
                <c:pt idx="14">
                  <c:v>24.62</c:v>
                </c:pt>
                <c:pt idx="15">
                  <c:v>24.98</c:v>
                </c:pt>
                <c:pt idx="16">
                  <c:v>25.52</c:v>
                </c:pt>
                <c:pt idx="17">
                  <c:v>25.16</c:v>
                </c:pt>
                <c:pt idx="18">
                  <c:v>25.7</c:v>
                </c:pt>
                <c:pt idx="19">
                  <c:v>24.8</c:v>
                </c:pt>
                <c:pt idx="20">
                  <c:v>24.8</c:v>
                </c:pt>
                <c:pt idx="21">
                  <c:v>24.8</c:v>
                </c:pt>
                <c:pt idx="22">
                  <c:v>24.8</c:v>
                </c:pt>
                <c:pt idx="23">
                  <c:v>23.9</c:v>
                </c:pt>
                <c:pt idx="24">
                  <c:v>24.62</c:v>
                </c:pt>
                <c:pt idx="25">
                  <c:v>25.52</c:v>
                </c:pt>
                <c:pt idx="26">
                  <c:v>0</c:v>
                </c:pt>
                <c:pt idx="27">
                  <c:v>29.66</c:v>
                </c:pt>
                <c:pt idx="28">
                  <c:v>30.02</c:v>
                </c:pt>
                <c:pt idx="29">
                  <c:v>32</c:v>
                </c:pt>
                <c:pt idx="30">
                  <c:v>33.799999999999997</c:v>
                </c:pt>
                <c:pt idx="31">
                  <c:v>35.24</c:v>
                </c:pt>
                <c:pt idx="32">
                  <c:v>33.979999999999997</c:v>
                </c:pt>
                <c:pt idx="33">
                  <c:v>36.86</c:v>
                </c:pt>
                <c:pt idx="34">
                  <c:v>35.6</c:v>
                </c:pt>
                <c:pt idx="35">
                  <c:v>35.96</c:v>
                </c:pt>
                <c:pt idx="36">
                  <c:v>35.96</c:v>
                </c:pt>
                <c:pt idx="37">
                  <c:v>37.94</c:v>
                </c:pt>
                <c:pt idx="38">
                  <c:v>37.04</c:v>
                </c:pt>
                <c:pt idx="39">
                  <c:v>37.04</c:v>
                </c:pt>
                <c:pt idx="40">
                  <c:v>37.22</c:v>
                </c:pt>
                <c:pt idx="41">
                  <c:v>36.32</c:v>
                </c:pt>
                <c:pt idx="42">
                  <c:v>36.5</c:v>
                </c:pt>
                <c:pt idx="43">
                  <c:v>37.04</c:v>
                </c:pt>
                <c:pt idx="44">
                  <c:v>37.22</c:v>
                </c:pt>
                <c:pt idx="45">
                  <c:v>36.14</c:v>
                </c:pt>
                <c:pt idx="46">
                  <c:v>35.06</c:v>
                </c:pt>
                <c:pt idx="47">
                  <c:v>35.06</c:v>
                </c:pt>
                <c:pt idx="48">
                  <c:v>35.6</c:v>
                </c:pt>
                <c:pt idx="49">
                  <c:v>35.06</c:v>
                </c:pt>
                <c:pt idx="50">
                  <c:v>35.24</c:v>
                </c:pt>
                <c:pt idx="51">
                  <c:v>35.6</c:v>
                </c:pt>
                <c:pt idx="52">
                  <c:v>35.6</c:v>
                </c:pt>
                <c:pt idx="53">
                  <c:v>35.24</c:v>
                </c:pt>
                <c:pt idx="54">
                  <c:v>34.700000000000003</c:v>
                </c:pt>
                <c:pt idx="55">
                  <c:v>34.159999999999997</c:v>
                </c:pt>
                <c:pt idx="56">
                  <c:v>34.159999999999997</c:v>
                </c:pt>
                <c:pt idx="57">
                  <c:v>34.700000000000003</c:v>
                </c:pt>
                <c:pt idx="58">
                  <c:v>34.520000000000003</c:v>
                </c:pt>
                <c:pt idx="59">
                  <c:v>34.520000000000003</c:v>
                </c:pt>
                <c:pt idx="60">
                  <c:v>34.700000000000003</c:v>
                </c:pt>
                <c:pt idx="61">
                  <c:v>35.06</c:v>
                </c:pt>
                <c:pt idx="62">
                  <c:v>35.96</c:v>
                </c:pt>
                <c:pt idx="63">
                  <c:v>36.32</c:v>
                </c:pt>
                <c:pt idx="64">
                  <c:v>36.14</c:v>
                </c:pt>
                <c:pt idx="65">
                  <c:v>35.78</c:v>
                </c:pt>
                <c:pt idx="66">
                  <c:v>35.96</c:v>
                </c:pt>
                <c:pt idx="67">
                  <c:v>35.96</c:v>
                </c:pt>
                <c:pt idx="68">
                  <c:v>35.96</c:v>
                </c:pt>
                <c:pt idx="69">
                  <c:v>36.5</c:v>
                </c:pt>
                <c:pt idx="70">
                  <c:v>36.5</c:v>
                </c:pt>
                <c:pt idx="71">
                  <c:v>36.5</c:v>
                </c:pt>
                <c:pt idx="72">
                  <c:v>37.22</c:v>
                </c:pt>
                <c:pt idx="73">
                  <c:v>37.04</c:v>
                </c:pt>
                <c:pt idx="74">
                  <c:v>37.4</c:v>
                </c:pt>
                <c:pt idx="75">
                  <c:v>37.22</c:v>
                </c:pt>
                <c:pt idx="76">
                  <c:v>37.4</c:v>
                </c:pt>
                <c:pt idx="77">
                  <c:v>37.58</c:v>
                </c:pt>
                <c:pt idx="78">
                  <c:v>37.76</c:v>
                </c:pt>
                <c:pt idx="79">
                  <c:v>37.4</c:v>
                </c:pt>
                <c:pt idx="80">
                  <c:v>36.68</c:v>
                </c:pt>
                <c:pt idx="81">
                  <c:v>37.22</c:v>
                </c:pt>
                <c:pt idx="82">
                  <c:v>37.58</c:v>
                </c:pt>
                <c:pt idx="83">
                  <c:v>37.76</c:v>
                </c:pt>
                <c:pt idx="84">
                  <c:v>37.4</c:v>
                </c:pt>
                <c:pt idx="85">
                  <c:v>36.68</c:v>
                </c:pt>
                <c:pt idx="86">
                  <c:v>38.119999999999997</c:v>
                </c:pt>
                <c:pt idx="87">
                  <c:v>40.28</c:v>
                </c:pt>
                <c:pt idx="88">
                  <c:v>0</c:v>
                </c:pt>
                <c:pt idx="89">
                  <c:v>0</c:v>
                </c:pt>
                <c:pt idx="90">
                  <c:v>45.5</c:v>
                </c:pt>
                <c:pt idx="91">
                  <c:v>45.14</c:v>
                </c:pt>
                <c:pt idx="92">
                  <c:v>0</c:v>
                </c:pt>
                <c:pt idx="93">
                  <c:v>0</c:v>
                </c:pt>
                <c:pt idx="94">
                  <c:v>50.9</c:v>
                </c:pt>
                <c:pt idx="95">
                  <c:v>53.06</c:v>
                </c:pt>
                <c:pt idx="96">
                  <c:v>54.5</c:v>
                </c:pt>
                <c:pt idx="97">
                  <c:v>55.04</c:v>
                </c:pt>
                <c:pt idx="98">
                  <c:v>55.58</c:v>
                </c:pt>
                <c:pt idx="99">
                  <c:v>57.56</c:v>
                </c:pt>
                <c:pt idx="100">
                  <c:v>0</c:v>
                </c:pt>
                <c:pt idx="101">
                  <c:v>60.26</c:v>
                </c:pt>
                <c:pt idx="102">
                  <c:v>59.36</c:v>
                </c:pt>
                <c:pt idx="103">
                  <c:v>59</c:v>
                </c:pt>
                <c:pt idx="104">
                  <c:v>62.24</c:v>
                </c:pt>
                <c:pt idx="105">
                  <c:v>63.5</c:v>
                </c:pt>
                <c:pt idx="106">
                  <c:v>63.32</c:v>
                </c:pt>
                <c:pt idx="107">
                  <c:v>61.88</c:v>
                </c:pt>
                <c:pt idx="108">
                  <c:v>59.72</c:v>
                </c:pt>
                <c:pt idx="109">
                  <c:v>59</c:v>
                </c:pt>
                <c:pt idx="110">
                  <c:v>58.1</c:v>
                </c:pt>
                <c:pt idx="111">
                  <c:v>58.82</c:v>
                </c:pt>
                <c:pt idx="112">
                  <c:v>58.1</c:v>
                </c:pt>
                <c:pt idx="113">
                  <c:v>56.66</c:v>
                </c:pt>
                <c:pt idx="114">
                  <c:v>56.3</c:v>
                </c:pt>
                <c:pt idx="115">
                  <c:v>56.66</c:v>
                </c:pt>
                <c:pt idx="116">
                  <c:v>54.68</c:v>
                </c:pt>
                <c:pt idx="117">
                  <c:v>50</c:v>
                </c:pt>
                <c:pt idx="118">
                  <c:v>48.92</c:v>
                </c:pt>
                <c:pt idx="119">
                  <c:v>48.92</c:v>
                </c:pt>
                <c:pt idx="120">
                  <c:v>48.74</c:v>
                </c:pt>
                <c:pt idx="121">
                  <c:v>49.64</c:v>
                </c:pt>
                <c:pt idx="122">
                  <c:v>50.72</c:v>
                </c:pt>
                <c:pt idx="123">
                  <c:v>53.78</c:v>
                </c:pt>
                <c:pt idx="124">
                  <c:v>56.66</c:v>
                </c:pt>
                <c:pt idx="125">
                  <c:v>56.66</c:v>
                </c:pt>
                <c:pt idx="126">
                  <c:v>0</c:v>
                </c:pt>
                <c:pt idx="127">
                  <c:v>55.4</c:v>
                </c:pt>
                <c:pt idx="128">
                  <c:v>53.96</c:v>
                </c:pt>
                <c:pt idx="129">
                  <c:v>55.04</c:v>
                </c:pt>
                <c:pt idx="130">
                  <c:v>55.4</c:v>
                </c:pt>
                <c:pt idx="131">
                  <c:v>54.68</c:v>
                </c:pt>
                <c:pt idx="132">
                  <c:v>54.14</c:v>
                </c:pt>
                <c:pt idx="133">
                  <c:v>54.68</c:v>
                </c:pt>
                <c:pt idx="134">
                  <c:v>54.5</c:v>
                </c:pt>
                <c:pt idx="135">
                  <c:v>54.86</c:v>
                </c:pt>
                <c:pt idx="136">
                  <c:v>54.68</c:v>
                </c:pt>
                <c:pt idx="137">
                  <c:v>53.96</c:v>
                </c:pt>
                <c:pt idx="138">
                  <c:v>0</c:v>
                </c:pt>
                <c:pt idx="139">
                  <c:v>51.98</c:v>
                </c:pt>
                <c:pt idx="140">
                  <c:v>49.1</c:v>
                </c:pt>
                <c:pt idx="141">
                  <c:v>49.1</c:v>
                </c:pt>
                <c:pt idx="142">
                  <c:v>48.2</c:v>
                </c:pt>
                <c:pt idx="143">
                  <c:v>48.02</c:v>
                </c:pt>
                <c:pt idx="144">
                  <c:v>46.94</c:v>
                </c:pt>
                <c:pt idx="145">
                  <c:v>46.22</c:v>
                </c:pt>
                <c:pt idx="146">
                  <c:v>46.4</c:v>
                </c:pt>
                <c:pt idx="147">
                  <c:v>46.4</c:v>
                </c:pt>
                <c:pt idx="148">
                  <c:v>45.86</c:v>
                </c:pt>
                <c:pt idx="149">
                  <c:v>45.68</c:v>
                </c:pt>
                <c:pt idx="150">
                  <c:v>45.68</c:v>
                </c:pt>
                <c:pt idx="151">
                  <c:v>45.86</c:v>
                </c:pt>
                <c:pt idx="152">
                  <c:v>46.4</c:v>
                </c:pt>
                <c:pt idx="153">
                  <c:v>50.54</c:v>
                </c:pt>
                <c:pt idx="154">
                  <c:v>51.8</c:v>
                </c:pt>
                <c:pt idx="155">
                  <c:v>52.34</c:v>
                </c:pt>
                <c:pt idx="156">
                  <c:v>52.7</c:v>
                </c:pt>
                <c:pt idx="157">
                  <c:v>53.42</c:v>
                </c:pt>
                <c:pt idx="158">
                  <c:v>53.6</c:v>
                </c:pt>
                <c:pt idx="159">
                  <c:v>0</c:v>
                </c:pt>
                <c:pt idx="160">
                  <c:v>0</c:v>
                </c:pt>
                <c:pt idx="161">
                  <c:v>58.1</c:v>
                </c:pt>
                <c:pt idx="162">
                  <c:v>57.56</c:v>
                </c:pt>
                <c:pt idx="163">
                  <c:v>0</c:v>
                </c:pt>
                <c:pt idx="164">
                  <c:v>56.84</c:v>
                </c:pt>
                <c:pt idx="165">
                  <c:v>57.2</c:v>
                </c:pt>
                <c:pt idx="166">
                  <c:v>56.48</c:v>
                </c:pt>
                <c:pt idx="167">
                  <c:v>56.66</c:v>
                </c:pt>
                <c:pt idx="168">
                  <c:v>51.98</c:v>
                </c:pt>
                <c:pt idx="169">
                  <c:v>50.54</c:v>
                </c:pt>
                <c:pt idx="170">
                  <c:v>50</c:v>
                </c:pt>
                <c:pt idx="171">
                  <c:v>50</c:v>
                </c:pt>
                <c:pt idx="172">
                  <c:v>49.46</c:v>
                </c:pt>
                <c:pt idx="173">
                  <c:v>48.2</c:v>
                </c:pt>
                <c:pt idx="174">
                  <c:v>47.66</c:v>
                </c:pt>
                <c:pt idx="175">
                  <c:v>47.48</c:v>
                </c:pt>
                <c:pt idx="176">
                  <c:v>0</c:v>
                </c:pt>
                <c:pt idx="177">
                  <c:v>45.5</c:v>
                </c:pt>
                <c:pt idx="178">
                  <c:v>44.42</c:v>
                </c:pt>
                <c:pt idx="179">
                  <c:v>43.16</c:v>
                </c:pt>
                <c:pt idx="180">
                  <c:v>0</c:v>
                </c:pt>
                <c:pt idx="181">
                  <c:v>41.9</c:v>
                </c:pt>
                <c:pt idx="182">
                  <c:v>41</c:v>
                </c:pt>
                <c:pt idx="183">
                  <c:v>40.64</c:v>
                </c:pt>
                <c:pt idx="184">
                  <c:v>39.74</c:v>
                </c:pt>
                <c:pt idx="185">
                  <c:v>40.46</c:v>
                </c:pt>
                <c:pt idx="186">
                  <c:v>41.18</c:v>
                </c:pt>
                <c:pt idx="187">
                  <c:v>41.36</c:v>
                </c:pt>
                <c:pt idx="188">
                  <c:v>41.36</c:v>
                </c:pt>
                <c:pt idx="189">
                  <c:v>41.18</c:v>
                </c:pt>
                <c:pt idx="190">
                  <c:v>41.18</c:v>
                </c:pt>
                <c:pt idx="191">
                  <c:v>41</c:v>
                </c:pt>
                <c:pt idx="192">
                  <c:v>41.18</c:v>
                </c:pt>
                <c:pt idx="193">
                  <c:v>41.18</c:v>
                </c:pt>
                <c:pt idx="194">
                  <c:v>41</c:v>
                </c:pt>
                <c:pt idx="195">
                  <c:v>41</c:v>
                </c:pt>
                <c:pt idx="196">
                  <c:v>40.64</c:v>
                </c:pt>
                <c:pt idx="197">
                  <c:v>40.1</c:v>
                </c:pt>
                <c:pt idx="198">
                  <c:v>39.56</c:v>
                </c:pt>
                <c:pt idx="199">
                  <c:v>39.380000000000003</c:v>
                </c:pt>
                <c:pt idx="200">
                  <c:v>38.479999999999997</c:v>
                </c:pt>
                <c:pt idx="201">
                  <c:v>38.119999999999997</c:v>
                </c:pt>
                <c:pt idx="202">
                  <c:v>37.4</c:v>
                </c:pt>
                <c:pt idx="203">
                  <c:v>37.4</c:v>
                </c:pt>
                <c:pt idx="204">
                  <c:v>37.4</c:v>
                </c:pt>
                <c:pt idx="205">
                  <c:v>37.4</c:v>
                </c:pt>
                <c:pt idx="206">
                  <c:v>36.86</c:v>
                </c:pt>
                <c:pt idx="207">
                  <c:v>36.68</c:v>
                </c:pt>
                <c:pt idx="208">
                  <c:v>36.86</c:v>
                </c:pt>
                <c:pt idx="209">
                  <c:v>36.68</c:v>
                </c:pt>
                <c:pt idx="210">
                  <c:v>36.5</c:v>
                </c:pt>
              </c:numCache>
            </c:numRef>
          </c:val>
          <c:smooth val="0"/>
          <c:extLst>
            <c:ext xmlns:c16="http://schemas.microsoft.com/office/drawing/2014/chart" uri="{C3380CC4-5D6E-409C-BE32-E72D297353CC}">
              <c16:uniqueId val="{00000001-435F-B342-BD58-75D39CA4567C}"/>
            </c:ext>
          </c:extLst>
        </c:ser>
        <c:ser>
          <c:idx val="2"/>
          <c:order val="2"/>
          <c:tx>
            <c:strRef>
              <c:f>formatdata1!$C$1</c:f>
              <c:strCache>
                <c:ptCount val="1"/>
                <c:pt idx="0">
                  <c:v>Humidity</c:v>
                </c:pt>
              </c:strCache>
            </c:strRef>
          </c:tx>
          <c:spPr>
            <a:ln w="28575" cap="rnd">
              <a:solidFill>
                <a:schemeClr val="accent3"/>
              </a:solidFill>
              <a:round/>
            </a:ln>
            <a:effectLst/>
          </c:spPr>
          <c:marker>
            <c:symbol val="none"/>
          </c:marker>
          <c:val>
            <c:numRef>
              <c:f>formatdata1!$C$2:$C$212</c:f>
              <c:numCache>
                <c:formatCode>General</c:formatCode>
                <c:ptCount val="211"/>
                <c:pt idx="0">
                  <c:v>49.795680599545001</c:v>
                </c:pt>
                <c:pt idx="1">
                  <c:v>50.852514982309003</c:v>
                </c:pt>
                <c:pt idx="2">
                  <c:v>47.316659090723</c:v>
                </c:pt>
                <c:pt idx="3">
                  <c:v>59.305006926239002</c:v>
                </c:pt>
                <c:pt idx="4">
                  <c:v>64.548986094330004</c:v>
                </c:pt>
                <c:pt idx="5">
                  <c:v>62.471183252726</c:v>
                </c:pt>
                <c:pt idx="6">
                  <c:v>62.028774188607002</c:v>
                </c:pt>
                <c:pt idx="7">
                  <c:v>73.504860619238002</c:v>
                </c:pt>
                <c:pt idx="8">
                  <c:v>71.897471335248994</c:v>
                </c:pt>
                <c:pt idx="9">
                  <c:v>73.466459871522005</c:v>
                </c:pt>
                <c:pt idx="10">
                  <c:v>76.910322446202002</c:v>
                </c:pt>
                <c:pt idx="11">
                  <c:v>70.313535136634997</c:v>
                </c:pt>
                <c:pt idx="12">
                  <c:v>73.562316405456002</c:v>
                </c:pt>
                <c:pt idx="13">
                  <c:v>73.524031902470995</c:v>
                </c:pt>
                <c:pt idx="14">
                  <c:v>69.244791408157994</c:v>
                </c:pt>
                <c:pt idx="15">
                  <c:v>68.214331190712997</c:v>
                </c:pt>
                <c:pt idx="16">
                  <c:v>68.814410913304002</c:v>
                </c:pt>
                <c:pt idx="17">
                  <c:v>68.770954080845001</c:v>
                </c:pt>
                <c:pt idx="18">
                  <c:v>67.772352568003996</c:v>
                </c:pt>
                <c:pt idx="19">
                  <c:v>69.266301038264004</c:v>
                </c:pt>
                <c:pt idx="20">
                  <c:v>70.905612067039002</c:v>
                </c:pt>
                <c:pt idx="21">
                  <c:v>70.905612067039002</c:v>
                </c:pt>
                <c:pt idx="22">
                  <c:v>72.579382665590003</c:v>
                </c:pt>
                <c:pt idx="23">
                  <c:v>73.619598353626998</c:v>
                </c:pt>
                <c:pt idx="24">
                  <c:v>76.015250984171004</c:v>
                </c:pt>
                <c:pt idx="25">
                  <c:v>74.938733113232004</c:v>
                </c:pt>
                <c:pt idx="26">
                  <c:v>75.011401683494995</c:v>
                </c:pt>
                <c:pt idx="27">
                  <c:v>71.454365607848999</c:v>
                </c:pt>
                <c:pt idx="28">
                  <c:v>73.140697955617995</c:v>
                </c:pt>
                <c:pt idx="29">
                  <c:v>64.010232287887007</c:v>
                </c:pt>
                <c:pt idx="30">
                  <c:v>58.648440482641</c:v>
                </c:pt>
                <c:pt idx="31">
                  <c:v>52.086663510333999</c:v>
                </c:pt>
                <c:pt idx="32">
                  <c:v>53.929741740738997</c:v>
                </c:pt>
                <c:pt idx="33">
                  <c:v>49.610243383186997</c:v>
                </c:pt>
                <c:pt idx="34">
                  <c:v>50.563979702018997</c:v>
                </c:pt>
                <c:pt idx="35">
                  <c:v>49.465645298106999</c:v>
                </c:pt>
                <c:pt idx="36">
                  <c:v>48.708295452839003</c:v>
                </c:pt>
                <c:pt idx="37">
                  <c:v>47.914235806308</c:v>
                </c:pt>
                <c:pt idx="38">
                  <c:v>47.767868432443002</c:v>
                </c:pt>
                <c:pt idx="39">
                  <c:v>47.401245170522998</c:v>
                </c:pt>
                <c:pt idx="40">
                  <c:v>47.430640530688002</c:v>
                </c:pt>
                <c:pt idx="41">
                  <c:v>47.283479530021999</c:v>
                </c:pt>
                <c:pt idx="42">
                  <c:v>48.049232239467997</c:v>
                </c:pt>
                <c:pt idx="43">
                  <c:v>48.508693744388999</c:v>
                </c:pt>
                <c:pt idx="44">
                  <c:v>47.797178982086997</c:v>
                </c:pt>
                <c:pt idx="45">
                  <c:v>47.621037397693001</c:v>
                </c:pt>
                <c:pt idx="46">
                  <c:v>48.562248858357002</c:v>
                </c:pt>
                <c:pt idx="47">
                  <c:v>50.089408866526</c:v>
                </c:pt>
                <c:pt idx="48">
                  <c:v>50.175896000938998</c:v>
                </c:pt>
                <c:pt idx="49">
                  <c:v>52.058384119084003</c:v>
                </c:pt>
                <c:pt idx="50">
                  <c:v>52.893090118252999</c:v>
                </c:pt>
                <c:pt idx="51">
                  <c:v>54.178758308866001</c:v>
                </c:pt>
                <c:pt idx="52">
                  <c:v>55.433765044563003</c:v>
                </c:pt>
                <c:pt idx="53">
                  <c:v>56.661160771437999</c:v>
                </c:pt>
                <c:pt idx="54">
                  <c:v>61.982255942096998</c:v>
                </c:pt>
                <c:pt idx="55">
                  <c:v>65.271297177441994</c:v>
                </c:pt>
                <c:pt idx="56">
                  <c:v>69.833022288172998</c:v>
                </c:pt>
                <c:pt idx="57">
                  <c:v>72.545536030053995</c:v>
                </c:pt>
                <c:pt idx="58">
                  <c:v>74.159962816879002</c:v>
                </c:pt>
                <c:pt idx="59">
                  <c:v>75.267134400716998</c:v>
                </c:pt>
                <c:pt idx="60">
                  <c:v>76.405908917952004</c:v>
                </c:pt>
                <c:pt idx="61">
                  <c:v>75.878036111658005</c:v>
                </c:pt>
                <c:pt idx="62">
                  <c:v>76.524109104016006</c:v>
                </c:pt>
                <c:pt idx="63">
                  <c:v>75.998372349060006</c:v>
                </c:pt>
                <c:pt idx="64">
                  <c:v>77.671297341932004</c:v>
                </c:pt>
                <c:pt idx="65">
                  <c:v>78.210464139639001</c:v>
                </c:pt>
                <c:pt idx="66">
                  <c:v>78.801045092430002</c:v>
                </c:pt>
                <c:pt idx="67">
                  <c:v>79.379585145340997</c:v>
                </c:pt>
                <c:pt idx="68">
                  <c:v>80.547979573706002</c:v>
                </c:pt>
                <c:pt idx="69">
                  <c:v>80.005848080947999</c:v>
                </c:pt>
                <c:pt idx="70">
                  <c:v>80.590804898791006</c:v>
                </c:pt>
                <c:pt idx="71">
                  <c:v>80.590804898791006</c:v>
                </c:pt>
                <c:pt idx="72">
                  <c:v>78.336284073274996</c:v>
                </c:pt>
                <c:pt idx="73">
                  <c:v>78.320613177262999</c:v>
                </c:pt>
                <c:pt idx="74">
                  <c:v>76.100844970611007</c:v>
                </c:pt>
                <c:pt idx="75">
                  <c:v>73.349111443839007</c:v>
                </c:pt>
                <c:pt idx="76">
                  <c:v>72.299136418559996</c:v>
                </c:pt>
                <c:pt idx="77">
                  <c:v>71.789550936951002</c:v>
                </c:pt>
                <c:pt idx="78">
                  <c:v>70.762284001050006</c:v>
                </c:pt>
                <c:pt idx="79">
                  <c:v>71.244350829354005</c:v>
                </c:pt>
                <c:pt idx="80">
                  <c:v>74.378191390400005</c:v>
                </c:pt>
                <c:pt idx="81">
                  <c:v>73.888967200907004</c:v>
                </c:pt>
                <c:pt idx="82">
                  <c:v>72.850636701043001</c:v>
                </c:pt>
                <c:pt idx="83">
                  <c:v>70.762284001050006</c:v>
                </c:pt>
                <c:pt idx="84">
                  <c:v>73.907298873296</c:v>
                </c:pt>
                <c:pt idx="85">
                  <c:v>74.378191390400005</c:v>
                </c:pt>
                <c:pt idx="86">
                  <c:v>70.284664361319003</c:v>
                </c:pt>
                <c:pt idx="87">
                  <c:v>63.197931883304001</c:v>
                </c:pt>
                <c:pt idx="88">
                  <c:v>53.229058397545003</c:v>
                </c:pt>
                <c:pt idx="89">
                  <c:v>49.602558574801002</c:v>
                </c:pt>
                <c:pt idx="90">
                  <c:v>44.929373868199001</c:v>
                </c:pt>
                <c:pt idx="91">
                  <c:v>45.889018571900998</c:v>
                </c:pt>
                <c:pt idx="92">
                  <c:v>46.209256322343002</c:v>
                </c:pt>
                <c:pt idx="93">
                  <c:v>44.074600002933998</c:v>
                </c:pt>
                <c:pt idx="94">
                  <c:v>40.127993484466003</c:v>
                </c:pt>
                <c:pt idx="95">
                  <c:v>36.512971902166001</c:v>
                </c:pt>
                <c:pt idx="96">
                  <c:v>33.129321709959001</c:v>
                </c:pt>
                <c:pt idx="97">
                  <c:v>34.729442363223001</c:v>
                </c:pt>
                <c:pt idx="98">
                  <c:v>31.381985219901999</c:v>
                </c:pt>
                <c:pt idx="99">
                  <c:v>30.551124021149</c:v>
                </c:pt>
                <c:pt idx="100">
                  <c:v>29.100466246577</c:v>
                </c:pt>
                <c:pt idx="101">
                  <c:v>30.536092953819999</c:v>
                </c:pt>
                <c:pt idx="102">
                  <c:v>34.926553747432003</c:v>
                </c:pt>
                <c:pt idx="103">
                  <c:v>35.895779599988998</c:v>
                </c:pt>
                <c:pt idx="104">
                  <c:v>32.463443214808002</c:v>
                </c:pt>
                <c:pt idx="105">
                  <c:v>30.169006476124</c:v>
                </c:pt>
                <c:pt idx="106">
                  <c:v>32.637714151211</c:v>
                </c:pt>
                <c:pt idx="107">
                  <c:v>29.909853308803999</c:v>
                </c:pt>
                <c:pt idx="108">
                  <c:v>32.766832291329003</c:v>
                </c:pt>
                <c:pt idx="109">
                  <c:v>36.156930264320003</c:v>
                </c:pt>
                <c:pt idx="110">
                  <c:v>35.748717413862998</c:v>
                </c:pt>
                <c:pt idx="111">
                  <c:v>35.866389466784</c:v>
                </c:pt>
                <c:pt idx="112">
                  <c:v>36.009875279992002</c:v>
                </c:pt>
                <c:pt idx="113">
                  <c:v>37.377049706870999</c:v>
                </c:pt>
                <c:pt idx="114">
                  <c:v>38.984631870157997</c:v>
                </c:pt>
                <c:pt idx="115">
                  <c:v>37.925379088363997</c:v>
                </c:pt>
                <c:pt idx="116">
                  <c:v>41.345036352207003</c:v>
                </c:pt>
                <c:pt idx="117">
                  <c:v>49.831135182182003</c:v>
                </c:pt>
                <c:pt idx="118">
                  <c:v>51.877004612820002</c:v>
                </c:pt>
                <c:pt idx="119">
                  <c:v>51.877004612820002</c:v>
                </c:pt>
                <c:pt idx="120">
                  <c:v>52.227029188288</c:v>
                </c:pt>
                <c:pt idx="121">
                  <c:v>49.775103065811997</c:v>
                </c:pt>
                <c:pt idx="122">
                  <c:v>46.109186397427997</c:v>
                </c:pt>
                <c:pt idx="123">
                  <c:v>36.903505965794999</c:v>
                </c:pt>
                <c:pt idx="124">
                  <c:v>29.071147653305999</c:v>
                </c:pt>
                <c:pt idx="126">
                  <c:v>27.695614973482002</c:v>
                </c:pt>
                <c:pt idx="127">
                  <c:v>33.030979341931001</c:v>
                </c:pt>
                <c:pt idx="128">
                  <c:v>35.857264676474003</c:v>
                </c:pt>
                <c:pt idx="129">
                  <c:v>31.293801885246999</c:v>
                </c:pt>
                <c:pt idx="130">
                  <c:v>30.200576073730002</c:v>
                </c:pt>
                <c:pt idx="131">
                  <c:v>31.234972672996999</c:v>
                </c:pt>
                <c:pt idx="132">
                  <c:v>32.579625558267999</c:v>
                </c:pt>
                <c:pt idx="133">
                  <c:v>31.234972672996999</c:v>
                </c:pt>
                <c:pt idx="134">
                  <c:v>32.883227403431</c:v>
                </c:pt>
                <c:pt idx="135">
                  <c:v>32.213679203588001</c:v>
                </c:pt>
                <c:pt idx="136">
                  <c:v>32.184172266856997</c:v>
                </c:pt>
                <c:pt idx="137">
                  <c:v>34.295515443869</c:v>
                </c:pt>
                <c:pt idx="138">
                  <c:v>37.303620464551003</c:v>
                </c:pt>
                <c:pt idx="139">
                  <c:v>42.122688925867003</c:v>
                </c:pt>
                <c:pt idx="140">
                  <c:v>56.595497195394998</c:v>
                </c:pt>
                <c:pt idx="141">
                  <c:v>55.788503030925</c:v>
                </c:pt>
                <c:pt idx="142">
                  <c:v>61.978710728088998</c:v>
                </c:pt>
                <c:pt idx="143">
                  <c:v>65.581393779178001</c:v>
                </c:pt>
                <c:pt idx="144">
                  <c:v>72.779643502083005</c:v>
                </c:pt>
                <c:pt idx="145">
                  <c:v>75.842859706637</c:v>
                </c:pt>
                <c:pt idx="146">
                  <c:v>76.931248169167006</c:v>
                </c:pt>
                <c:pt idx="147">
                  <c:v>81.352547127259001</c:v>
                </c:pt>
                <c:pt idx="148">
                  <c:v>83.610355610728007</c:v>
                </c:pt>
                <c:pt idx="149">
                  <c:v>84.769642866129999</c:v>
                </c:pt>
                <c:pt idx="150">
                  <c:v>85.360712309988003</c:v>
                </c:pt>
                <c:pt idx="151">
                  <c:v>85.965842912403005</c:v>
                </c:pt>
                <c:pt idx="152">
                  <c:v>85.997037377084993</c:v>
                </c:pt>
                <c:pt idx="153">
                  <c:v>77.299569227340001</c:v>
                </c:pt>
                <c:pt idx="154">
                  <c:v>73.780738568773998</c:v>
                </c:pt>
                <c:pt idx="155">
                  <c:v>72.327815241750002</c:v>
                </c:pt>
                <c:pt idx="156">
                  <c:v>71.376989074132993</c:v>
                </c:pt>
                <c:pt idx="157">
                  <c:v>69.996665784626003</c:v>
                </c:pt>
                <c:pt idx="158">
                  <c:v>70.016453197486996</c:v>
                </c:pt>
                <c:pt idx="159">
                  <c:v>68.547738224420996</c:v>
                </c:pt>
                <c:pt idx="160">
                  <c:v>69.013571065120004</c:v>
                </c:pt>
                <c:pt idx="161">
                  <c:v>68.166905819700006</c:v>
                </c:pt>
                <c:pt idx="162">
                  <c:v>69.973268161999002</c:v>
                </c:pt>
                <c:pt idx="163">
                  <c:v>69.953626081948002</c:v>
                </c:pt>
                <c:pt idx="164">
                  <c:v>71.328105201249002</c:v>
                </c:pt>
                <c:pt idx="165">
                  <c:v>70.885796570259004</c:v>
                </c:pt>
                <c:pt idx="166">
                  <c:v>72.751117090112999</c:v>
                </c:pt>
                <c:pt idx="167">
                  <c:v>74.255812976257005</c:v>
                </c:pt>
                <c:pt idx="168">
                  <c:v>92.934812010122997</c:v>
                </c:pt>
                <c:pt idx="169">
                  <c:v>86.820296460262</c:v>
                </c:pt>
                <c:pt idx="170">
                  <c:v>87.978971475595003</c:v>
                </c:pt>
                <c:pt idx="171">
                  <c:v>87.978971475595003</c:v>
                </c:pt>
                <c:pt idx="172">
                  <c:v>83.847844076333999</c:v>
                </c:pt>
                <c:pt idx="173">
                  <c:v>79.813397810281003</c:v>
                </c:pt>
                <c:pt idx="174">
                  <c:v>75.977126294070999</c:v>
                </c:pt>
                <c:pt idx="175">
                  <c:v>73.348099302907002</c:v>
                </c:pt>
                <c:pt idx="176">
                  <c:v>69.784125605276003</c:v>
                </c:pt>
                <c:pt idx="177">
                  <c:v>70.598665184186004</c:v>
                </c:pt>
                <c:pt idx="178">
                  <c:v>69.977784396014002</c:v>
                </c:pt>
                <c:pt idx="179">
                  <c:v>72.905434957305005</c:v>
                </c:pt>
                <c:pt idx="180">
                  <c:v>75.468129576047005</c:v>
                </c:pt>
                <c:pt idx="181">
                  <c:v>76.521233432130998</c:v>
                </c:pt>
                <c:pt idx="182">
                  <c:v>76.437995852992998</c:v>
                </c:pt>
                <c:pt idx="183">
                  <c:v>76.404584072849005</c:v>
                </c:pt>
                <c:pt idx="184">
                  <c:v>79.121270758137996</c:v>
                </c:pt>
                <c:pt idx="185">
                  <c:v>79.750946024772006</c:v>
                </c:pt>
                <c:pt idx="186">
                  <c:v>78.677004596377003</c:v>
                </c:pt>
                <c:pt idx="187">
                  <c:v>79.824070038464001</c:v>
                </c:pt>
                <c:pt idx="188">
                  <c:v>75.924850743369007</c:v>
                </c:pt>
                <c:pt idx="189">
                  <c:v>77.558790034937999</c:v>
                </c:pt>
                <c:pt idx="190">
                  <c:v>77.004980347496996</c:v>
                </c:pt>
                <c:pt idx="191">
                  <c:v>78.100456009298</c:v>
                </c:pt>
                <c:pt idx="192">
                  <c:v>77.558790034937999</c:v>
                </c:pt>
                <c:pt idx="193">
                  <c:v>78.116125003294997</c:v>
                </c:pt>
                <c:pt idx="194">
                  <c:v>79.794865804826998</c:v>
                </c:pt>
                <c:pt idx="195">
                  <c:v>79.794865804826998</c:v>
                </c:pt>
                <c:pt idx="196">
                  <c:v>81.494707837088995</c:v>
                </c:pt>
                <c:pt idx="197">
                  <c:v>80.872882513001002</c:v>
                </c:pt>
                <c:pt idx="198">
                  <c:v>79.677442601612</c:v>
                </c:pt>
                <c:pt idx="199">
                  <c:v>77.397943319495994</c:v>
                </c:pt>
                <c:pt idx="200">
                  <c:v>75.650956122921002</c:v>
                </c:pt>
                <c:pt idx="201">
                  <c:v>75.067560167436</c:v>
                </c:pt>
                <c:pt idx="202">
                  <c:v>75.547113599366</c:v>
                </c:pt>
                <c:pt idx="203">
                  <c:v>74.996958768522006</c:v>
                </c:pt>
                <c:pt idx="204">
                  <c:v>76.658172962186001</c:v>
                </c:pt>
                <c:pt idx="205">
                  <c:v>74.996958768522006</c:v>
                </c:pt>
                <c:pt idx="206">
                  <c:v>71.184785285415998</c:v>
                </c:pt>
                <c:pt idx="207">
                  <c:v>71.691730434945001</c:v>
                </c:pt>
                <c:pt idx="208">
                  <c:v>72.241332307996998</c:v>
                </c:pt>
                <c:pt idx="209">
                  <c:v>71.164892217686997</c:v>
                </c:pt>
                <c:pt idx="210">
                  <c:v>71.672109972876996</c:v>
                </c:pt>
              </c:numCache>
            </c:numRef>
          </c:val>
          <c:smooth val="0"/>
          <c:extLst>
            <c:ext xmlns:c16="http://schemas.microsoft.com/office/drawing/2014/chart" uri="{C3380CC4-5D6E-409C-BE32-E72D297353CC}">
              <c16:uniqueId val="{00000002-435F-B342-BD58-75D39CA4567C}"/>
            </c:ext>
          </c:extLst>
        </c:ser>
        <c:dLbls>
          <c:showLegendKey val="0"/>
          <c:showVal val="0"/>
          <c:showCatName val="0"/>
          <c:showSerName val="0"/>
          <c:showPercent val="0"/>
          <c:showBubbleSize val="0"/>
        </c:dLbls>
        <c:smooth val="0"/>
        <c:axId val="939474832"/>
        <c:axId val="938696048"/>
      </c:lineChart>
      <c:catAx>
        <c:axId val="9394748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8696048"/>
        <c:crosses val="autoZero"/>
        <c:auto val="1"/>
        <c:lblAlgn val="ctr"/>
        <c:lblOffset val="100"/>
        <c:noMultiLvlLbl val="0"/>
      </c:catAx>
      <c:valAx>
        <c:axId val="938696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39474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9.png"/><Relationship Id="rId7" Type="http://schemas.openxmlformats.org/officeDocument/2006/relationships/image" Target="../media/image24.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7C644E6C-878B-408B-9704-08450C698BA5}"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162DC895-2787-4A58-9587-01B64F506046}">
      <dgm:prSet/>
      <dgm:spPr/>
      <dgm:t>
        <a:bodyPr/>
        <a:lstStyle/>
        <a:p>
          <a:r>
            <a:rPr lang="en-US"/>
            <a:t>Develop a prediction based on the data. What variations in temperature and humidity do you expect over the next few hours or days? How would humidity change if the temperature goes up or down?</a:t>
          </a:r>
        </a:p>
      </dgm:t>
    </dgm:pt>
    <dgm:pt modelId="{B0AA09C1-821C-4F6F-91BB-5D28F26D299B}" type="parTrans" cxnId="{5E2ADF69-40BE-4517-9EB6-7AD79B205B6C}">
      <dgm:prSet/>
      <dgm:spPr/>
      <dgm:t>
        <a:bodyPr/>
        <a:lstStyle/>
        <a:p>
          <a:endParaRPr lang="en-US"/>
        </a:p>
      </dgm:t>
    </dgm:pt>
    <dgm:pt modelId="{6354D58C-07D3-4849-85E5-D457E50A78BA}" type="sibTrans" cxnId="{5E2ADF69-40BE-4517-9EB6-7AD79B205B6C}">
      <dgm:prSet/>
      <dgm:spPr/>
      <dgm:t>
        <a:bodyPr/>
        <a:lstStyle/>
        <a:p>
          <a:endParaRPr lang="en-US"/>
        </a:p>
      </dgm:t>
    </dgm:pt>
    <dgm:pt modelId="{2BE10AEF-1B64-4AB8-954E-450A985649CB}">
      <dgm:prSet/>
      <dgm:spPr/>
      <dgm:t>
        <a:bodyPr/>
        <a:lstStyle/>
        <a:p>
          <a:r>
            <a:rPr lang="en-US"/>
            <a:t>I predict that the temperature and humidity will rise over the next few weeks. Based on the line graph on slide number 3, the temperature was up quite a bit in week 2 and I expect that the temperature will continue to trend in that direction. </a:t>
          </a:r>
        </a:p>
      </dgm:t>
    </dgm:pt>
    <dgm:pt modelId="{6336109F-E009-4DB2-AEBC-4D3038B545B3}" type="parTrans" cxnId="{59F9F9E5-57BA-4AA8-9C59-7D681B256626}">
      <dgm:prSet/>
      <dgm:spPr/>
      <dgm:t>
        <a:bodyPr/>
        <a:lstStyle/>
        <a:p>
          <a:endParaRPr lang="en-US"/>
        </a:p>
      </dgm:t>
    </dgm:pt>
    <dgm:pt modelId="{2C40A564-AF35-4B1B-8789-8BF5717D3859}" type="sibTrans" cxnId="{59F9F9E5-57BA-4AA8-9C59-7D681B256626}">
      <dgm:prSet/>
      <dgm:spPr/>
      <dgm:t>
        <a:bodyPr/>
        <a:lstStyle/>
        <a:p>
          <a:endParaRPr lang="en-US"/>
        </a:p>
      </dgm:t>
    </dgm:pt>
    <dgm:pt modelId="{22B1CB8A-006E-3643-83B9-C66872900DF6}" type="pres">
      <dgm:prSet presAssocID="{7C644E6C-878B-408B-9704-08450C698BA5}" presName="Name0" presStyleCnt="0">
        <dgm:presLayoutVars>
          <dgm:dir/>
          <dgm:animLvl val="lvl"/>
          <dgm:resizeHandles val="exact"/>
        </dgm:presLayoutVars>
      </dgm:prSet>
      <dgm:spPr/>
    </dgm:pt>
    <dgm:pt modelId="{3101095D-2835-7643-B164-89570F94C6E9}" type="pres">
      <dgm:prSet presAssocID="{2BE10AEF-1B64-4AB8-954E-450A985649CB}" presName="boxAndChildren" presStyleCnt="0"/>
      <dgm:spPr/>
    </dgm:pt>
    <dgm:pt modelId="{EE87872B-1992-E348-811D-AAB4992FA2DE}" type="pres">
      <dgm:prSet presAssocID="{2BE10AEF-1B64-4AB8-954E-450A985649CB}" presName="parentTextBox" presStyleLbl="node1" presStyleIdx="0" presStyleCnt="2"/>
      <dgm:spPr/>
    </dgm:pt>
    <dgm:pt modelId="{813F8A98-E82E-8742-ABB3-69723542DF67}" type="pres">
      <dgm:prSet presAssocID="{6354D58C-07D3-4849-85E5-D457E50A78BA}" presName="sp" presStyleCnt="0"/>
      <dgm:spPr/>
    </dgm:pt>
    <dgm:pt modelId="{F583D011-045C-1E41-BAE1-B444895547BF}" type="pres">
      <dgm:prSet presAssocID="{162DC895-2787-4A58-9587-01B64F506046}" presName="arrowAndChildren" presStyleCnt="0"/>
      <dgm:spPr/>
    </dgm:pt>
    <dgm:pt modelId="{AF43B82C-F3DF-754F-986E-C450C44AC83C}" type="pres">
      <dgm:prSet presAssocID="{162DC895-2787-4A58-9587-01B64F506046}" presName="parentTextArrow" presStyleLbl="node1" presStyleIdx="1" presStyleCnt="2"/>
      <dgm:spPr/>
    </dgm:pt>
  </dgm:ptLst>
  <dgm:cxnLst>
    <dgm:cxn modelId="{5E2ADF69-40BE-4517-9EB6-7AD79B205B6C}" srcId="{7C644E6C-878B-408B-9704-08450C698BA5}" destId="{162DC895-2787-4A58-9587-01B64F506046}" srcOrd="0" destOrd="0" parTransId="{B0AA09C1-821C-4F6F-91BB-5D28F26D299B}" sibTransId="{6354D58C-07D3-4849-85E5-D457E50A78BA}"/>
    <dgm:cxn modelId="{ED061679-7122-824D-AA3E-2368F6AF4B05}" type="presOf" srcId="{162DC895-2787-4A58-9587-01B64F506046}" destId="{AF43B82C-F3DF-754F-986E-C450C44AC83C}" srcOrd="0" destOrd="0" presId="urn:microsoft.com/office/officeart/2005/8/layout/process4"/>
    <dgm:cxn modelId="{5576A9AC-2F28-664D-B892-2984CA174CA4}" type="presOf" srcId="{2BE10AEF-1B64-4AB8-954E-450A985649CB}" destId="{EE87872B-1992-E348-811D-AAB4992FA2DE}" srcOrd="0" destOrd="0" presId="urn:microsoft.com/office/officeart/2005/8/layout/process4"/>
    <dgm:cxn modelId="{93B7BDC4-352E-864D-98FF-4A8102A77F1D}" type="presOf" srcId="{7C644E6C-878B-408B-9704-08450C698BA5}" destId="{22B1CB8A-006E-3643-83B9-C66872900DF6}" srcOrd="0" destOrd="0" presId="urn:microsoft.com/office/officeart/2005/8/layout/process4"/>
    <dgm:cxn modelId="{59F9F9E5-57BA-4AA8-9C59-7D681B256626}" srcId="{7C644E6C-878B-408B-9704-08450C698BA5}" destId="{2BE10AEF-1B64-4AB8-954E-450A985649CB}" srcOrd="1" destOrd="0" parTransId="{6336109F-E009-4DB2-AEBC-4D3038B545B3}" sibTransId="{2C40A564-AF35-4B1B-8789-8BF5717D3859}"/>
    <dgm:cxn modelId="{3AB186D1-8140-3A4A-BA04-4A1CA5C803E2}" type="presParOf" srcId="{22B1CB8A-006E-3643-83B9-C66872900DF6}" destId="{3101095D-2835-7643-B164-89570F94C6E9}" srcOrd="0" destOrd="0" presId="urn:microsoft.com/office/officeart/2005/8/layout/process4"/>
    <dgm:cxn modelId="{0815FFB4-3A9F-E04F-BCBD-30E3C1D5EF07}" type="presParOf" srcId="{3101095D-2835-7643-B164-89570F94C6E9}" destId="{EE87872B-1992-E348-811D-AAB4992FA2DE}" srcOrd="0" destOrd="0" presId="urn:microsoft.com/office/officeart/2005/8/layout/process4"/>
    <dgm:cxn modelId="{BCF8689D-D924-F44E-8B5E-82B00D7C4AFF}" type="presParOf" srcId="{22B1CB8A-006E-3643-83B9-C66872900DF6}" destId="{813F8A98-E82E-8742-ABB3-69723542DF67}" srcOrd="1" destOrd="0" presId="urn:microsoft.com/office/officeart/2005/8/layout/process4"/>
    <dgm:cxn modelId="{C4D0D3A5-B2A9-6E40-A82D-2D4E1FCA6F66}" type="presParOf" srcId="{22B1CB8A-006E-3643-83B9-C66872900DF6}" destId="{F583D011-045C-1E41-BAE1-B444895547BF}" srcOrd="2" destOrd="0" presId="urn:microsoft.com/office/officeart/2005/8/layout/process4"/>
    <dgm:cxn modelId="{1C5FEE78-A2F7-DE49-91B2-C0BD539C76F6}" type="presParOf" srcId="{F583D011-045C-1E41-BAE1-B444895547BF}" destId="{AF43B82C-F3DF-754F-986E-C450C44AC83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8F6796-7317-4DBB-AB07-09EDF1AEEEB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2AA7988-2AA7-485A-9B35-BB86335618BD}">
      <dgm:prSet/>
      <dgm:spPr/>
      <dgm:t>
        <a:bodyPr/>
        <a:lstStyle/>
        <a:p>
          <a:r>
            <a:rPr lang="en-US"/>
            <a:t>Knowing the basics of Python code is valuable in itself, however, understanding how to store and analyze data using Python is a truly valuable skill to many employers. </a:t>
          </a:r>
        </a:p>
      </dgm:t>
    </dgm:pt>
    <dgm:pt modelId="{E5C2BFE0-CCF4-4EA4-8B5E-E44B0BCD8D2A}" type="parTrans" cxnId="{C8295106-433D-4724-9C4B-8DDF5AAE7A6B}">
      <dgm:prSet/>
      <dgm:spPr/>
      <dgm:t>
        <a:bodyPr/>
        <a:lstStyle/>
        <a:p>
          <a:endParaRPr lang="en-US"/>
        </a:p>
      </dgm:t>
    </dgm:pt>
    <dgm:pt modelId="{6A0441DF-AA75-41FD-BAEE-00AB9DA11FA8}" type="sibTrans" cxnId="{C8295106-433D-4724-9C4B-8DDF5AAE7A6B}">
      <dgm:prSet/>
      <dgm:spPr/>
      <dgm:t>
        <a:bodyPr/>
        <a:lstStyle/>
        <a:p>
          <a:endParaRPr lang="en-US"/>
        </a:p>
      </dgm:t>
    </dgm:pt>
    <dgm:pt modelId="{01526E2E-D422-433D-A4E0-2A3172AEDEB2}">
      <dgm:prSet/>
      <dgm:spPr/>
      <dgm:t>
        <a:bodyPr/>
        <a:lstStyle/>
        <a:p>
          <a:r>
            <a:rPr lang="en-US"/>
            <a:t>We not only learned the basics of Python code in this course but how to use the code in a real-world application. We were able to plan our projects using flowcharts and download, query, and analyze data using charts. </a:t>
          </a:r>
        </a:p>
      </dgm:t>
    </dgm:pt>
    <dgm:pt modelId="{BFB76462-ADB3-4223-A6FB-2E3A3AE8ED92}" type="parTrans" cxnId="{9B593729-474C-4210-AD9A-00038888D526}">
      <dgm:prSet/>
      <dgm:spPr/>
      <dgm:t>
        <a:bodyPr/>
        <a:lstStyle/>
        <a:p>
          <a:endParaRPr lang="en-US"/>
        </a:p>
      </dgm:t>
    </dgm:pt>
    <dgm:pt modelId="{41269B0F-4A30-4AA3-B45E-B0F42E9D13E4}" type="sibTrans" cxnId="{9B593729-474C-4210-AD9A-00038888D526}">
      <dgm:prSet/>
      <dgm:spPr/>
      <dgm:t>
        <a:bodyPr/>
        <a:lstStyle/>
        <a:p>
          <a:endParaRPr lang="en-US"/>
        </a:p>
      </dgm:t>
    </dgm:pt>
    <dgm:pt modelId="{2DCF5E98-C228-45FC-A663-E36C8F2C8EF1}" type="pres">
      <dgm:prSet presAssocID="{148F6796-7317-4DBB-AB07-09EDF1AEEEB8}" presName="root" presStyleCnt="0">
        <dgm:presLayoutVars>
          <dgm:dir/>
          <dgm:resizeHandles val="exact"/>
        </dgm:presLayoutVars>
      </dgm:prSet>
      <dgm:spPr/>
    </dgm:pt>
    <dgm:pt modelId="{46CB95D3-4A1E-4FB7-AF3F-1856E0FC29B5}" type="pres">
      <dgm:prSet presAssocID="{92AA7988-2AA7-485A-9B35-BB86335618BD}" presName="compNode" presStyleCnt="0"/>
      <dgm:spPr/>
    </dgm:pt>
    <dgm:pt modelId="{DFF5E541-047E-47D3-B765-321D92D81B99}" type="pres">
      <dgm:prSet presAssocID="{92AA7988-2AA7-485A-9B35-BB86335618BD}" presName="bgRect" presStyleLbl="bgShp" presStyleIdx="0" presStyleCnt="2"/>
      <dgm:spPr/>
    </dgm:pt>
    <dgm:pt modelId="{394CE462-430D-446F-AAB8-30ED01615D87}" type="pres">
      <dgm:prSet presAssocID="{92AA7988-2AA7-485A-9B35-BB86335618B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ocessor"/>
        </a:ext>
      </dgm:extLst>
    </dgm:pt>
    <dgm:pt modelId="{DD64613B-6DF8-4931-B01D-ACC5617C53D5}" type="pres">
      <dgm:prSet presAssocID="{92AA7988-2AA7-485A-9B35-BB86335618BD}" presName="spaceRect" presStyleCnt="0"/>
      <dgm:spPr/>
    </dgm:pt>
    <dgm:pt modelId="{E4176DC1-B8A6-4CDC-BF5A-8EA84C6096D0}" type="pres">
      <dgm:prSet presAssocID="{92AA7988-2AA7-485A-9B35-BB86335618BD}" presName="parTx" presStyleLbl="revTx" presStyleIdx="0" presStyleCnt="2">
        <dgm:presLayoutVars>
          <dgm:chMax val="0"/>
          <dgm:chPref val="0"/>
        </dgm:presLayoutVars>
      </dgm:prSet>
      <dgm:spPr/>
    </dgm:pt>
    <dgm:pt modelId="{AFEC227F-2893-4D96-B8EB-13395EE79656}" type="pres">
      <dgm:prSet presAssocID="{6A0441DF-AA75-41FD-BAEE-00AB9DA11FA8}" presName="sibTrans" presStyleCnt="0"/>
      <dgm:spPr/>
    </dgm:pt>
    <dgm:pt modelId="{431124CB-24A1-460F-A176-88619C56A553}" type="pres">
      <dgm:prSet presAssocID="{01526E2E-D422-433D-A4E0-2A3172AEDEB2}" presName="compNode" presStyleCnt="0"/>
      <dgm:spPr/>
    </dgm:pt>
    <dgm:pt modelId="{DE86F24D-57A9-4C54-9EBC-0ABF187C5587}" type="pres">
      <dgm:prSet presAssocID="{01526E2E-D422-433D-A4E0-2A3172AEDEB2}" presName="bgRect" presStyleLbl="bgShp" presStyleIdx="1" presStyleCnt="2"/>
      <dgm:spPr/>
    </dgm:pt>
    <dgm:pt modelId="{492037EA-68ED-488A-ACCB-E2F3E338FD65}" type="pres">
      <dgm:prSet presAssocID="{01526E2E-D422-433D-A4E0-2A3172AEDEB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grammer"/>
        </a:ext>
      </dgm:extLst>
    </dgm:pt>
    <dgm:pt modelId="{3DC6896F-5C0C-4E20-9819-6A0129A43792}" type="pres">
      <dgm:prSet presAssocID="{01526E2E-D422-433D-A4E0-2A3172AEDEB2}" presName="spaceRect" presStyleCnt="0"/>
      <dgm:spPr/>
    </dgm:pt>
    <dgm:pt modelId="{552B8B69-F8A6-40DB-8F24-4C8DB38C07EA}" type="pres">
      <dgm:prSet presAssocID="{01526E2E-D422-433D-A4E0-2A3172AEDEB2}" presName="parTx" presStyleLbl="revTx" presStyleIdx="1" presStyleCnt="2">
        <dgm:presLayoutVars>
          <dgm:chMax val="0"/>
          <dgm:chPref val="0"/>
        </dgm:presLayoutVars>
      </dgm:prSet>
      <dgm:spPr/>
    </dgm:pt>
  </dgm:ptLst>
  <dgm:cxnLst>
    <dgm:cxn modelId="{C8295106-433D-4724-9C4B-8DDF5AAE7A6B}" srcId="{148F6796-7317-4DBB-AB07-09EDF1AEEEB8}" destId="{92AA7988-2AA7-485A-9B35-BB86335618BD}" srcOrd="0" destOrd="0" parTransId="{E5C2BFE0-CCF4-4EA4-8B5E-E44B0BCD8D2A}" sibTransId="{6A0441DF-AA75-41FD-BAEE-00AB9DA11FA8}"/>
    <dgm:cxn modelId="{9B593729-474C-4210-AD9A-00038888D526}" srcId="{148F6796-7317-4DBB-AB07-09EDF1AEEEB8}" destId="{01526E2E-D422-433D-A4E0-2A3172AEDEB2}" srcOrd="1" destOrd="0" parTransId="{BFB76462-ADB3-4223-A6FB-2E3A3AE8ED92}" sibTransId="{41269B0F-4A30-4AA3-B45E-B0F42E9D13E4}"/>
    <dgm:cxn modelId="{E9324D31-A992-4E1A-9396-660C5EDA6716}" type="presOf" srcId="{148F6796-7317-4DBB-AB07-09EDF1AEEEB8}" destId="{2DCF5E98-C228-45FC-A663-E36C8F2C8EF1}" srcOrd="0" destOrd="0" presId="urn:microsoft.com/office/officeart/2018/2/layout/IconVerticalSolidList"/>
    <dgm:cxn modelId="{0855967D-410E-4FF0-BEE9-95CAD60AB55B}" type="presOf" srcId="{92AA7988-2AA7-485A-9B35-BB86335618BD}" destId="{E4176DC1-B8A6-4CDC-BF5A-8EA84C6096D0}" srcOrd="0" destOrd="0" presId="urn:microsoft.com/office/officeart/2018/2/layout/IconVerticalSolidList"/>
    <dgm:cxn modelId="{07D27AA1-F21A-43FB-8855-1776C5757CDD}" type="presOf" srcId="{01526E2E-D422-433D-A4E0-2A3172AEDEB2}" destId="{552B8B69-F8A6-40DB-8F24-4C8DB38C07EA}" srcOrd="0" destOrd="0" presId="urn:microsoft.com/office/officeart/2018/2/layout/IconVerticalSolidList"/>
    <dgm:cxn modelId="{2E62FCB1-C339-4B27-A129-F86C58F41D3C}" type="presParOf" srcId="{2DCF5E98-C228-45FC-A663-E36C8F2C8EF1}" destId="{46CB95D3-4A1E-4FB7-AF3F-1856E0FC29B5}" srcOrd="0" destOrd="0" presId="urn:microsoft.com/office/officeart/2018/2/layout/IconVerticalSolidList"/>
    <dgm:cxn modelId="{DEFD9B6C-14FB-45E6-A5F8-459D881ABF7D}" type="presParOf" srcId="{46CB95D3-4A1E-4FB7-AF3F-1856E0FC29B5}" destId="{DFF5E541-047E-47D3-B765-321D92D81B99}" srcOrd="0" destOrd="0" presId="urn:microsoft.com/office/officeart/2018/2/layout/IconVerticalSolidList"/>
    <dgm:cxn modelId="{C5191BE9-1333-4D4A-AADD-90780DC3B5DB}" type="presParOf" srcId="{46CB95D3-4A1E-4FB7-AF3F-1856E0FC29B5}" destId="{394CE462-430D-446F-AAB8-30ED01615D87}" srcOrd="1" destOrd="0" presId="urn:microsoft.com/office/officeart/2018/2/layout/IconVerticalSolidList"/>
    <dgm:cxn modelId="{EDE41BB3-C837-405D-9022-E74B746DC2F9}" type="presParOf" srcId="{46CB95D3-4A1E-4FB7-AF3F-1856E0FC29B5}" destId="{DD64613B-6DF8-4931-B01D-ACC5617C53D5}" srcOrd="2" destOrd="0" presId="urn:microsoft.com/office/officeart/2018/2/layout/IconVerticalSolidList"/>
    <dgm:cxn modelId="{8F185EB4-42AC-40E9-BC92-3DE726E4883B}" type="presParOf" srcId="{46CB95D3-4A1E-4FB7-AF3F-1856E0FC29B5}" destId="{E4176DC1-B8A6-4CDC-BF5A-8EA84C6096D0}" srcOrd="3" destOrd="0" presId="urn:microsoft.com/office/officeart/2018/2/layout/IconVerticalSolidList"/>
    <dgm:cxn modelId="{2AD86B90-A1C9-4EC2-A783-8F0C3B0E6CA5}" type="presParOf" srcId="{2DCF5E98-C228-45FC-A663-E36C8F2C8EF1}" destId="{AFEC227F-2893-4D96-B8EB-13395EE79656}" srcOrd="1" destOrd="0" presId="urn:microsoft.com/office/officeart/2018/2/layout/IconVerticalSolidList"/>
    <dgm:cxn modelId="{E8285658-83DB-4F8E-B483-CCA56E8921D4}" type="presParOf" srcId="{2DCF5E98-C228-45FC-A663-E36C8F2C8EF1}" destId="{431124CB-24A1-460F-A176-88619C56A553}" srcOrd="2" destOrd="0" presId="urn:microsoft.com/office/officeart/2018/2/layout/IconVerticalSolidList"/>
    <dgm:cxn modelId="{528C59B3-9B68-401A-8B42-43FB9019A761}" type="presParOf" srcId="{431124CB-24A1-460F-A176-88619C56A553}" destId="{DE86F24D-57A9-4C54-9EBC-0ABF187C5587}" srcOrd="0" destOrd="0" presId="urn:microsoft.com/office/officeart/2018/2/layout/IconVerticalSolidList"/>
    <dgm:cxn modelId="{6CAD1365-0404-4EEB-8929-64CCCEAA10FB}" type="presParOf" srcId="{431124CB-24A1-460F-A176-88619C56A553}" destId="{492037EA-68ED-488A-ACCB-E2F3E338FD65}" srcOrd="1" destOrd="0" presId="urn:microsoft.com/office/officeart/2018/2/layout/IconVerticalSolidList"/>
    <dgm:cxn modelId="{AF439B41-A165-4234-BA87-D7C3D3981F46}" type="presParOf" srcId="{431124CB-24A1-460F-A176-88619C56A553}" destId="{3DC6896F-5C0C-4E20-9819-6A0129A43792}" srcOrd="2" destOrd="0" presId="urn:microsoft.com/office/officeart/2018/2/layout/IconVerticalSolidList"/>
    <dgm:cxn modelId="{EF047FBB-9727-4ACD-80F5-E91694CD8413}" type="presParOf" srcId="{431124CB-24A1-460F-A176-88619C56A553}" destId="{552B8B69-F8A6-40DB-8F24-4C8DB38C07E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5A78E4-6F09-4D34-BBDC-321D71F43CB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E9F251A6-AB14-4710-864C-B34CBFFD6FFB}">
      <dgm:prSet/>
      <dgm:spPr/>
      <dgm:t>
        <a:bodyPr/>
        <a:lstStyle/>
        <a:p>
          <a:pPr>
            <a:defRPr cap="all"/>
          </a:pPr>
          <a:r>
            <a:rPr lang="en-US"/>
            <a:t>Completing a program from start to finish, beginning with the planning stage.</a:t>
          </a:r>
        </a:p>
      </dgm:t>
    </dgm:pt>
    <dgm:pt modelId="{B670FCEA-1176-4497-9219-C8F283E1ABC1}" type="parTrans" cxnId="{51EE5470-B69B-4CCE-B6B7-9FEE02491D40}">
      <dgm:prSet/>
      <dgm:spPr/>
      <dgm:t>
        <a:bodyPr/>
        <a:lstStyle/>
        <a:p>
          <a:endParaRPr lang="en-US"/>
        </a:p>
      </dgm:t>
    </dgm:pt>
    <dgm:pt modelId="{1B809E03-378F-42D4-A09C-8ACA085566BA}" type="sibTrans" cxnId="{51EE5470-B69B-4CCE-B6B7-9FEE02491D40}">
      <dgm:prSet/>
      <dgm:spPr/>
      <dgm:t>
        <a:bodyPr/>
        <a:lstStyle/>
        <a:p>
          <a:endParaRPr lang="en-US"/>
        </a:p>
      </dgm:t>
    </dgm:pt>
    <dgm:pt modelId="{B65E1FB5-66BD-4E52-9497-ACC6AA76415A}">
      <dgm:prSet/>
      <dgm:spPr/>
      <dgm:t>
        <a:bodyPr/>
        <a:lstStyle/>
        <a:p>
          <a:pPr>
            <a:defRPr cap="all"/>
          </a:pPr>
          <a:r>
            <a:rPr lang="en-US"/>
            <a:t>Understanding of how to use Python to analyze data. </a:t>
          </a:r>
        </a:p>
      </dgm:t>
    </dgm:pt>
    <dgm:pt modelId="{8D343D0C-1437-4E0C-9B6D-A3AE6BCE7E45}" type="parTrans" cxnId="{0A046480-7F8D-4B37-9752-EE31E3AAF585}">
      <dgm:prSet/>
      <dgm:spPr/>
      <dgm:t>
        <a:bodyPr/>
        <a:lstStyle/>
        <a:p>
          <a:endParaRPr lang="en-US"/>
        </a:p>
      </dgm:t>
    </dgm:pt>
    <dgm:pt modelId="{70754148-14F4-452F-B812-2D2ECDA2B6AE}" type="sibTrans" cxnId="{0A046480-7F8D-4B37-9752-EE31E3AAF585}">
      <dgm:prSet/>
      <dgm:spPr/>
      <dgm:t>
        <a:bodyPr/>
        <a:lstStyle/>
        <a:p>
          <a:endParaRPr lang="en-US"/>
        </a:p>
      </dgm:t>
    </dgm:pt>
    <dgm:pt modelId="{E3AA5286-42BB-4944-8F5D-C7D54B793FE2}">
      <dgm:prSet/>
      <dgm:spPr/>
      <dgm:t>
        <a:bodyPr/>
        <a:lstStyle/>
        <a:p>
          <a:pPr>
            <a:defRPr cap="all"/>
          </a:pPr>
          <a:r>
            <a:rPr lang="en-US"/>
            <a:t>Using SQL query commands with Python code. </a:t>
          </a:r>
        </a:p>
      </dgm:t>
    </dgm:pt>
    <dgm:pt modelId="{45D1E237-13DA-416D-82C7-C9B0D63B7AC3}" type="parTrans" cxnId="{3ABF37CD-53EA-4F7A-8CBF-41B4EF0C97D3}">
      <dgm:prSet/>
      <dgm:spPr/>
      <dgm:t>
        <a:bodyPr/>
        <a:lstStyle/>
        <a:p>
          <a:endParaRPr lang="en-US"/>
        </a:p>
      </dgm:t>
    </dgm:pt>
    <dgm:pt modelId="{1272EDFB-1D05-45D2-AD42-451AEC578B38}" type="sibTrans" cxnId="{3ABF37CD-53EA-4F7A-8CBF-41B4EF0C97D3}">
      <dgm:prSet/>
      <dgm:spPr/>
      <dgm:t>
        <a:bodyPr/>
        <a:lstStyle/>
        <a:p>
          <a:endParaRPr lang="en-US"/>
        </a:p>
      </dgm:t>
    </dgm:pt>
    <dgm:pt modelId="{360C0F16-C3AA-45E2-86F3-8B0AE6435456}">
      <dgm:prSet/>
      <dgm:spPr/>
      <dgm:t>
        <a:bodyPr/>
        <a:lstStyle/>
        <a:p>
          <a:pPr>
            <a:defRPr cap="all"/>
          </a:pPr>
          <a:r>
            <a:rPr lang="en-US"/>
            <a:t>Using Python libraries, such as matplotlib.</a:t>
          </a:r>
        </a:p>
      </dgm:t>
    </dgm:pt>
    <dgm:pt modelId="{56538BAD-C0F8-4938-BD63-F6E5BA24E3B1}" type="parTrans" cxnId="{AEB5BF0F-FCF8-464E-A7B4-31E80FAFFCCF}">
      <dgm:prSet/>
      <dgm:spPr/>
      <dgm:t>
        <a:bodyPr/>
        <a:lstStyle/>
        <a:p>
          <a:endParaRPr lang="en-US"/>
        </a:p>
      </dgm:t>
    </dgm:pt>
    <dgm:pt modelId="{11AC826B-4E42-4A62-AB5F-F896C39E372C}" type="sibTrans" cxnId="{AEB5BF0F-FCF8-464E-A7B4-31E80FAFFCCF}">
      <dgm:prSet/>
      <dgm:spPr/>
      <dgm:t>
        <a:bodyPr/>
        <a:lstStyle/>
        <a:p>
          <a:endParaRPr lang="en-US"/>
        </a:p>
      </dgm:t>
    </dgm:pt>
    <dgm:pt modelId="{FD68CAE2-8892-4AA7-A67E-8ECA8A06642C}">
      <dgm:prSet/>
      <dgm:spPr/>
      <dgm:t>
        <a:bodyPr/>
        <a:lstStyle/>
        <a:p>
          <a:pPr>
            <a:defRPr cap="all"/>
          </a:pPr>
          <a:r>
            <a:rPr lang="en-US"/>
            <a:t>Plotting weather data to analyze and make predictions.</a:t>
          </a:r>
        </a:p>
      </dgm:t>
    </dgm:pt>
    <dgm:pt modelId="{AAA25656-8D50-4464-ADB4-81EFA008FE1B}" type="parTrans" cxnId="{D311CB84-4712-461E-9839-1C3E6E64A0BE}">
      <dgm:prSet/>
      <dgm:spPr/>
      <dgm:t>
        <a:bodyPr/>
        <a:lstStyle/>
        <a:p>
          <a:endParaRPr lang="en-US"/>
        </a:p>
      </dgm:t>
    </dgm:pt>
    <dgm:pt modelId="{314226D5-FE57-4CE9-9502-96495B421CA7}" type="sibTrans" cxnId="{D311CB84-4712-461E-9839-1C3E6E64A0BE}">
      <dgm:prSet/>
      <dgm:spPr/>
      <dgm:t>
        <a:bodyPr/>
        <a:lstStyle/>
        <a:p>
          <a:endParaRPr lang="en-US"/>
        </a:p>
      </dgm:t>
    </dgm:pt>
    <dgm:pt modelId="{0F46D7CB-B04A-4359-9BEC-522AFD617659}" type="pres">
      <dgm:prSet presAssocID="{015A78E4-6F09-4D34-BBDC-321D71F43CBD}" presName="root" presStyleCnt="0">
        <dgm:presLayoutVars>
          <dgm:dir/>
          <dgm:resizeHandles val="exact"/>
        </dgm:presLayoutVars>
      </dgm:prSet>
      <dgm:spPr/>
    </dgm:pt>
    <dgm:pt modelId="{2562015A-48BB-4367-B753-6A3BAC76EF51}" type="pres">
      <dgm:prSet presAssocID="{E9F251A6-AB14-4710-864C-B34CBFFD6FFB}" presName="compNode" presStyleCnt="0"/>
      <dgm:spPr/>
    </dgm:pt>
    <dgm:pt modelId="{97D5E888-05BF-4DF9-AC92-4BCF7695442C}" type="pres">
      <dgm:prSet presAssocID="{E9F251A6-AB14-4710-864C-B34CBFFD6FFB}" presName="iconBgRect" presStyleLbl="bgShp" presStyleIdx="0" presStyleCnt="5"/>
      <dgm:spPr/>
    </dgm:pt>
    <dgm:pt modelId="{1CBB6A0E-8672-49FA-9980-4C5ECA6A47EF}" type="pres">
      <dgm:prSet presAssocID="{E9F251A6-AB14-4710-864C-B34CBFFD6FF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laybook"/>
        </a:ext>
      </dgm:extLst>
    </dgm:pt>
    <dgm:pt modelId="{E8BAFF34-6919-4038-8522-2D53F170B940}" type="pres">
      <dgm:prSet presAssocID="{E9F251A6-AB14-4710-864C-B34CBFFD6FFB}" presName="spaceRect" presStyleCnt="0"/>
      <dgm:spPr/>
    </dgm:pt>
    <dgm:pt modelId="{918B1629-4589-485F-B3CE-F08374D57101}" type="pres">
      <dgm:prSet presAssocID="{E9F251A6-AB14-4710-864C-B34CBFFD6FFB}" presName="textRect" presStyleLbl="revTx" presStyleIdx="0" presStyleCnt="5">
        <dgm:presLayoutVars>
          <dgm:chMax val="1"/>
          <dgm:chPref val="1"/>
        </dgm:presLayoutVars>
      </dgm:prSet>
      <dgm:spPr/>
    </dgm:pt>
    <dgm:pt modelId="{3DD0B75D-28D7-40D0-B8AF-4525EA198A06}" type="pres">
      <dgm:prSet presAssocID="{1B809E03-378F-42D4-A09C-8ACA085566BA}" presName="sibTrans" presStyleCnt="0"/>
      <dgm:spPr/>
    </dgm:pt>
    <dgm:pt modelId="{D54D2897-B96C-4B94-8D10-121FEC96FD1A}" type="pres">
      <dgm:prSet presAssocID="{B65E1FB5-66BD-4E52-9497-ACC6AA76415A}" presName="compNode" presStyleCnt="0"/>
      <dgm:spPr/>
    </dgm:pt>
    <dgm:pt modelId="{52290652-BD36-4EDD-8B1B-5D0EF46CB5DC}" type="pres">
      <dgm:prSet presAssocID="{B65E1FB5-66BD-4E52-9497-ACC6AA76415A}" presName="iconBgRect" presStyleLbl="bgShp" presStyleIdx="1" presStyleCnt="5"/>
      <dgm:spPr/>
    </dgm:pt>
    <dgm:pt modelId="{3A565626-FF99-4880-BDAD-74A474BF27A5}" type="pres">
      <dgm:prSet presAssocID="{B65E1FB5-66BD-4E52-9497-ACC6AA76415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CC111952-2E32-44A8-9295-89E4C67E1FCF}" type="pres">
      <dgm:prSet presAssocID="{B65E1FB5-66BD-4E52-9497-ACC6AA76415A}" presName="spaceRect" presStyleCnt="0"/>
      <dgm:spPr/>
    </dgm:pt>
    <dgm:pt modelId="{3CB980FE-86CF-4203-9551-6DDA20FA7B43}" type="pres">
      <dgm:prSet presAssocID="{B65E1FB5-66BD-4E52-9497-ACC6AA76415A}" presName="textRect" presStyleLbl="revTx" presStyleIdx="1" presStyleCnt="5">
        <dgm:presLayoutVars>
          <dgm:chMax val="1"/>
          <dgm:chPref val="1"/>
        </dgm:presLayoutVars>
      </dgm:prSet>
      <dgm:spPr/>
    </dgm:pt>
    <dgm:pt modelId="{0D13B781-F36E-4A0C-B60F-18A442C052B3}" type="pres">
      <dgm:prSet presAssocID="{70754148-14F4-452F-B812-2D2ECDA2B6AE}" presName="sibTrans" presStyleCnt="0"/>
      <dgm:spPr/>
    </dgm:pt>
    <dgm:pt modelId="{39C0FD67-C868-481A-A6DB-04101DBCD54D}" type="pres">
      <dgm:prSet presAssocID="{E3AA5286-42BB-4944-8F5D-C7D54B793FE2}" presName="compNode" presStyleCnt="0"/>
      <dgm:spPr/>
    </dgm:pt>
    <dgm:pt modelId="{33C8396D-6063-4DB4-9C58-A83939376B3D}" type="pres">
      <dgm:prSet presAssocID="{E3AA5286-42BB-4944-8F5D-C7D54B793FE2}" presName="iconBgRect" presStyleLbl="bgShp" presStyleIdx="2" presStyleCnt="5"/>
      <dgm:spPr/>
    </dgm:pt>
    <dgm:pt modelId="{0510015E-5E05-4B60-89CA-06449C72B2B5}" type="pres">
      <dgm:prSet presAssocID="{E3AA5286-42BB-4944-8F5D-C7D54B793FE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C0BCBD59-B3AA-4178-BBCC-FD796CE2B8A4}" type="pres">
      <dgm:prSet presAssocID="{E3AA5286-42BB-4944-8F5D-C7D54B793FE2}" presName="spaceRect" presStyleCnt="0"/>
      <dgm:spPr/>
    </dgm:pt>
    <dgm:pt modelId="{C0FDEA6A-99B5-4209-B461-AC1D817642D9}" type="pres">
      <dgm:prSet presAssocID="{E3AA5286-42BB-4944-8F5D-C7D54B793FE2}" presName="textRect" presStyleLbl="revTx" presStyleIdx="2" presStyleCnt="5">
        <dgm:presLayoutVars>
          <dgm:chMax val="1"/>
          <dgm:chPref val="1"/>
        </dgm:presLayoutVars>
      </dgm:prSet>
      <dgm:spPr/>
    </dgm:pt>
    <dgm:pt modelId="{6F0D6C2A-E24C-4A5D-848D-719E4CE1D508}" type="pres">
      <dgm:prSet presAssocID="{1272EDFB-1D05-45D2-AD42-451AEC578B38}" presName="sibTrans" presStyleCnt="0"/>
      <dgm:spPr/>
    </dgm:pt>
    <dgm:pt modelId="{815BB642-0974-4E6B-8C1C-82D5750E64A7}" type="pres">
      <dgm:prSet presAssocID="{360C0F16-C3AA-45E2-86F3-8B0AE6435456}" presName="compNode" presStyleCnt="0"/>
      <dgm:spPr/>
    </dgm:pt>
    <dgm:pt modelId="{BE9F4682-B05C-48E7-9E9A-6F02C4A496EC}" type="pres">
      <dgm:prSet presAssocID="{360C0F16-C3AA-45E2-86F3-8B0AE6435456}" presName="iconBgRect" presStyleLbl="bgShp" presStyleIdx="3" presStyleCnt="5"/>
      <dgm:spPr/>
    </dgm:pt>
    <dgm:pt modelId="{A081C99A-2C74-46E6-AABD-0DC91D595058}" type="pres">
      <dgm:prSet presAssocID="{360C0F16-C3AA-45E2-86F3-8B0AE643545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grammer"/>
        </a:ext>
      </dgm:extLst>
    </dgm:pt>
    <dgm:pt modelId="{FAF77756-2D43-45A5-946E-002760A022EA}" type="pres">
      <dgm:prSet presAssocID="{360C0F16-C3AA-45E2-86F3-8B0AE6435456}" presName="spaceRect" presStyleCnt="0"/>
      <dgm:spPr/>
    </dgm:pt>
    <dgm:pt modelId="{A3F8A090-BC19-4F9E-8AFB-B8B847A86D90}" type="pres">
      <dgm:prSet presAssocID="{360C0F16-C3AA-45E2-86F3-8B0AE6435456}" presName="textRect" presStyleLbl="revTx" presStyleIdx="3" presStyleCnt="5">
        <dgm:presLayoutVars>
          <dgm:chMax val="1"/>
          <dgm:chPref val="1"/>
        </dgm:presLayoutVars>
      </dgm:prSet>
      <dgm:spPr/>
    </dgm:pt>
    <dgm:pt modelId="{7D3590C6-2C71-49E9-A70C-934EBA816496}" type="pres">
      <dgm:prSet presAssocID="{11AC826B-4E42-4A62-AB5F-F896C39E372C}" presName="sibTrans" presStyleCnt="0"/>
      <dgm:spPr/>
    </dgm:pt>
    <dgm:pt modelId="{28F1D517-60D7-4401-A15D-BAFC018DBC42}" type="pres">
      <dgm:prSet presAssocID="{FD68CAE2-8892-4AA7-A67E-8ECA8A06642C}" presName="compNode" presStyleCnt="0"/>
      <dgm:spPr/>
    </dgm:pt>
    <dgm:pt modelId="{1609B4EA-4C1E-4E9D-BBE2-765194A15AF3}" type="pres">
      <dgm:prSet presAssocID="{FD68CAE2-8892-4AA7-A67E-8ECA8A06642C}" presName="iconBgRect" presStyleLbl="bgShp" presStyleIdx="4" presStyleCnt="5"/>
      <dgm:spPr/>
    </dgm:pt>
    <dgm:pt modelId="{FB1F86A1-7D76-42DC-AB63-C0F01E547E81}" type="pres">
      <dgm:prSet presAssocID="{FD68CAE2-8892-4AA7-A67E-8ECA8A06642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ning"/>
        </a:ext>
      </dgm:extLst>
    </dgm:pt>
    <dgm:pt modelId="{666F879A-499A-494B-B00C-1B0F105E2491}" type="pres">
      <dgm:prSet presAssocID="{FD68CAE2-8892-4AA7-A67E-8ECA8A06642C}" presName="spaceRect" presStyleCnt="0"/>
      <dgm:spPr/>
    </dgm:pt>
    <dgm:pt modelId="{CA88D5C0-F8C6-4469-843E-EF75A7299C30}" type="pres">
      <dgm:prSet presAssocID="{FD68CAE2-8892-4AA7-A67E-8ECA8A06642C}" presName="textRect" presStyleLbl="revTx" presStyleIdx="4" presStyleCnt="5">
        <dgm:presLayoutVars>
          <dgm:chMax val="1"/>
          <dgm:chPref val="1"/>
        </dgm:presLayoutVars>
      </dgm:prSet>
      <dgm:spPr/>
    </dgm:pt>
  </dgm:ptLst>
  <dgm:cxnLst>
    <dgm:cxn modelId="{AEB5BF0F-FCF8-464E-A7B4-31E80FAFFCCF}" srcId="{015A78E4-6F09-4D34-BBDC-321D71F43CBD}" destId="{360C0F16-C3AA-45E2-86F3-8B0AE6435456}" srcOrd="3" destOrd="0" parTransId="{56538BAD-C0F8-4938-BD63-F6E5BA24E3B1}" sibTransId="{11AC826B-4E42-4A62-AB5F-F896C39E372C}"/>
    <dgm:cxn modelId="{67B76115-DDB7-4DE7-8F86-A357D7D58AD6}" type="presOf" srcId="{E3AA5286-42BB-4944-8F5D-C7D54B793FE2}" destId="{C0FDEA6A-99B5-4209-B461-AC1D817642D9}" srcOrd="0" destOrd="0" presId="urn:microsoft.com/office/officeart/2018/5/layout/IconCircleLabelList"/>
    <dgm:cxn modelId="{1071D52F-3D85-4C9D-A649-7E72744D064C}" type="presOf" srcId="{360C0F16-C3AA-45E2-86F3-8B0AE6435456}" destId="{A3F8A090-BC19-4F9E-8AFB-B8B847A86D90}" srcOrd="0" destOrd="0" presId="urn:microsoft.com/office/officeart/2018/5/layout/IconCircleLabelList"/>
    <dgm:cxn modelId="{1A7E0943-D425-46B3-8356-FFAA5B322876}" type="presOf" srcId="{015A78E4-6F09-4D34-BBDC-321D71F43CBD}" destId="{0F46D7CB-B04A-4359-9BEC-522AFD617659}" srcOrd="0" destOrd="0" presId="urn:microsoft.com/office/officeart/2018/5/layout/IconCircleLabelList"/>
    <dgm:cxn modelId="{51EE5470-B69B-4CCE-B6B7-9FEE02491D40}" srcId="{015A78E4-6F09-4D34-BBDC-321D71F43CBD}" destId="{E9F251A6-AB14-4710-864C-B34CBFFD6FFB}" srcOrd="0" destOrd="0" parTransId="{B670FCEA-1176-4497-9219-C8F283E1ABC1}" sibTransId="{1B809E03-378F-42D4-A09C-8ACA085566BA}"/>
    <dgm:cxn modelId="{6470BA7B-5FDF-4AD2-A328-172D69126AAB}" type="presOf" srcId="{E9F251A6-AB14-4710-864C-B34CBFFD6FFB}" destId="{918B1629-4589-485F-B3CE-F08374D57101}" srcOrd="0" destOrd="0" presId="urn:microsoft.com/office/officeart/2018/5/layout/IconCircleLabelList"/>
    <dgm:cxn modelId="{7D06E97F-FFDA-49D5-97C9-39D176516BF4}" type="presOf" srcId="{FD68CAE2-8892-4AA7-A67E-8ECA8A06642C}" destId="{CA88D5C0-F8C6-4469-843E-EF75A7299C30}" srcOrd="0" destOrd="0" presId="urn:microsoft.com/office/officeart/2018/5/layout/IconCircleLabelList"/>
    <dgm:cxn modelId="{0A046480-7F8D-4B37-9752-EE31E3AAF585}" srcId="{015A78E4-6F09-4D34-BBDC-321D71F43CBD}" destId="{B65E1FB5-66BD-4E52-9497-ACC6AA76415A}" srcOrd="1" destOrd="0" parTransId="{8D343D0C-1437-4E0C-9B6D-A3AE6BCE7E45}" sibTransId="{70754148-14F4-452F-B812-2D2ECDA2B6AE}"/>
    <dgm:cxn modelId="{D311CB84-4712-461E-9839-1C3E6E64A0BE}" srcId="{015A78E4-6F09-4D34-BBDC-321D71F43CBD}" destId="{FD68CAE2-8892-4AA7-A67E-8ECA8A06642C}" srcOrd="4" destOrd="0" parTransId="{AAA25656-8D50-4464-ADB4-81EFA008FE1B}" sibTransId="{314226D5-FE57-4CE9-9502-96495B421CA7}"/>
    <dgm:cxn modelId="{2AE0D5B5-0E64-4646-B533-9D4A69E852C9}" type="presOf" srcId="{B65E1FB5-66BD-4E52-9497-ACC6AA76415A}" destId="{3CB980FE-86CF-4203-9551-6DDA20FA7B43}" srcOrd="0" destOrd="0" presId="urn:microsoft.com/office/officeart/2018/5/layout/IconCircleLabelList"/>
    <dgm:cxn modelId="{3ABF37CD-53EA-4F7A-8CBF-41B4EF0C97D3}" srcId="{015A78E4-6F09-4D34-BBDC-321D71F43CBD}" destId="{E3AA5286-42BB-4944-8F5D-C7D54B793FE2}" srcOrd="2" destOrd="0" parTransId="{45D1E237-13DA-416D-82C7-C9B0D63B7AC3}" sibTransId="{1272EDFB-1D05-45D2-AD42-451AEC578B38}"/>
    <dgm:cxn modelId="{963039EB-6D11-46E0-A5B1-C13A2ADADAD6}" type="presParOf" srcId="{0F46D7CB-B04A-4359-9BEC-522AFD617659}" destId="{2562015A-48BB-4367-B753-6A3BAC76EF51}" srcOrd="0" destOrd="0" presId="urn:microsoft.com/office/officeart/2018/5/layout/IconCircleLabelList"/>
    <dgm:cxn modelId="{FDE8215B-15E1-4D62-9E4D-820E1D5DEB52}" type="presParOf" srcId="{2562015A-48BB-4367-B753-6A3BAC76EF51}" destId="{97D5E888-05BF-4DF9-AC92-4BCF7695442C}" srcOrd="0" destOrd="0" presId="urn:microsoft.com/office/officeart/2018/5/layout/IconCircleLabelList"/>
    <dgm:cxn modelId="{1608C707-4808-4926-B8F6-1DC5597E64A8}" type="presParOf" srcId="{2562015A-48BB-4367-B753-6A3BAC76EF51}" destId="{1CBB6A0E-8672-49FA-9980-4C5ECA6A47EF}" srcOrd="1" destOrd="0" presId="urn:microsoft.com/office/officeart/2018/5/layout/IconCircleLabelList"/>
    <dgm:cxn modelId="{66292E06-551F-4759-9DCC-8F8285DF4F5E}" type="presParOf" srcId="{2562015A-48BB-4367-B753-6A3BAC76EF51}" destId="{E8BAFF34-6919-4038-8522-2D53F170B940}" srcOrd="2" destOrd="0" presId="urn:microsoft.com/office/officeart/2018/5/layout/IconCircleLabelList"/>
    <dgm:cxn modelId="{CFD66179-72D0-4043-919F-B23F4FCD3A59}" type="presParOf" srcId="{2562015A-48BB-4367-B753-6A3BAC76EF51}" destId="{918B1629-4589-485F-B3CE-F08374D57101}" srcOrd="3" destOrd="0" presId="urn:microsoft.com/office/officeart/2018/5/layout/IconCircleLabelList"/>
    <dgm:cxn modelId="{4C0DA978-7992-4790-8EF5-16DFF29E0DC2}" type="presParOf" srcId="{0F46D7CB-B04A-4359-9BEC-522AFD617659}" destId="{3DD0B75D-28D7-40D0-B8AF-4525EA198A06}" srcOrd="1" destOrd="0" presId="urn:microsoft.com/office/officeart/2018/5/layout/IconCircleLabelList"/>
    <dgm:cxn modelId="{15E4C94B-8A48-414F-9DBC-1697D84E711A}" type="presParOf" srcId="{0F46D7CB-B04A-4359-9BEC-522AFD617659}" destId="{D54D2897-B96C-4B94-8D10-121FEC96FD1A}" srcOrd="2" destOrd="0" presId="urn:microsoft.com/office/officeart/2018/5/layout/IconCircleLabelList"/>
    <dgm:cxn modelId="{A5FB58F0-A9DA-44D3-AC6A-9B16C5B07741}" type="presParOf" srcId="{D54D2897-B96C-4B94-8D10-121FEC96FD1A}" destId="{52290652-BD36-4EDD-8B1B-5D0EF46CB5DC}" srcOrd="0" destOrd="0" presId="urn:microsoft.com/office/officeart/2018/5/layout/IconCircleLabelList"/>
    <dgm:cxn modelId="{95A2D399-A8E7-44D6-B348-861C1BA2502B}" type="presParOf" srcId="{D54D2897-B96C-4B94-8D10-121FEC96FD1A}" destId="{3A565626-FF99-4880-BDAD-74A474BF27A5}" srcOrd="1" destOrd="0" presId="urn:microsoft.com/office/officeart/2018/5/layout/IconCircleLabelList"/>
    <dgm:cxn modelId="{ADF3B110-29D7-4985-AC8A-234ABBCC68A3}" type="presParOf" srcId="{D54D2897-B96C-4B94-8D10-121FEC96FD1A}" destId="{CC111952-2E32-44A8-9295-89E4C67E1FCF}" srcOrd="2" destOrd="0" presId="urn:microsoft.com/office/officeart/2018/5/layout/IconCircleLabelList"/>
    <dgm:cxn modelId="{880C54AD-F683-4027-A1F4-749896873D67}" type="presParOf" srcId="{D54D2897-B96C-4B94-8D10-121FEC96FD1A}" destId="{3CB980FE-86CF-4203-9551-6DDA20FA7B43}" srcOrd="3" destOrd="0" presId="urn:microsoft.com/office/officeart/2018/5/layout/IconCircleLabelList"/>
    <dgm:cxn modelId="{03205262-4BFC-4899-B6F3-4E9F3EBFEB6C}" type="presParOf" srcId="{0F46D7CB-B04A-4359-9BEC-522AFD617659}" destId="{0D13B781-F36E-4A0C-B60F-18A442C052B3}" srcOrd="3" destOrd="0" presId="urn:microsoft.com/office/officeart/2018/5/layout/IconCircleLabelList"/>
    <dgm:cxn modelId="{12FF8F46-B7FE-4518-8356-4DA70C509271}" type="presParOf" srcId="{0F46D7CB-B04A-4359-9BEC-522AFD617659}" destId="{39C0FD67-C868-481A-A6DB-04101DBCD54D}" srcOrd="4" destOrd="0" presId="urn:microsoft.com/office/officeart/2018/5/layout/IconCircleLabelList"/>
    <dgm:cxn modelId="{AF98DE04-EF0D-4197-845E-2D67AD44EC30}" type="presParOf" srcId="{39C0FD67-C868-481A-A6DB-04101DBCD54D}" destId="{33C8396D-6063-4DB4-9C58-A83939376B3D}" srcOrd="0" destOrd="0" presId="urn:microsoft.com/office/officeart/2018/5/layout/IconCircleLabelList"/>
    <dgm:cxn modelId="{E47571AE-0462-4057-B840-A1266D2FD40C}" type="presParOf" srcId="{39C0FD67-C868-481A-A6DB-04101DBCD54D}" destId="{0510015E-5E05-4B60-89CA-06449C72B2B5}" srcOrd="1" destOrd="0" presId="urn:microsoft.com/office/officeart/2018/5/layout/IconCircleLabelList"/>
    <dgm:cxn modelId="{BBC450F9-DB78-41BF-B630-A82A9D091012}" type="presParOf" srcId="{39C0FD67-C868-481A-A6DB-04101DBCD54D}" destId="{C0BCBD59-B3AA-4178-BBCC-FD796CE2B8A4}" srcOrd="2" destOrd="0" presId="urn:microsoft.com/office/officeart/2018/5/layout/IconCircleLabelList"/>
    <dgm:cxn modelId="{65F6DAE2-FF2A-4B35-BADB-8B52FA39DE0E}" type="presParOf" srcId="{39C0FD67-C868-481A-A6DB-04101DBCD54D}" destId="{C0FDEA6A-99B5-4209-B461-AC1D817642D9}" srcOrd="3" destOrd="0" presId="urn:microsoft.com/office/officeart/2018/5/layout/IconCircleLabelList"/>
    <dgm:cxn modelId="{BAD2F305-06C8-4F50-9F71-67BC338399FB}" type="presParOf" srcId="{0F46D7CB-B04A-4359-9BEC-522AFD617659}" destId="{6F0D6C2A-E24C-4A5D-848D-719E4CE1D508}" srcOrd="5" destOrd="0" presId="urn:microsoft.com/office/officeart/2018/5/layout/IconCircleLabelList"/>
    <dgm:cxn modelId="{C37E355D-8F4B-49C3-9A20-8C231C8AFC2D}" type="presParOf" srcId="{0F46D7CB-B04A-4359-9BEC-522AFD617659}" destId="{815BB642-0974-4E6B-8C1C-82D5750E64A7}" srcOrd="6" destOrd="0" presId="urn:microsoft.com/office/officeart/2018/5/layout/IconCircleLabelList"/>
    <dgm:cxn modelId="{54E285D0-997F-4FFE-9C7E-A171AD448F9E}" type="presParOf" srcId="{815BB642-0974-4E6B-8C1C-82D5750E64A7}" destId="{BE9F4682-B05C-48E7-9E9A-6F02C4A496EC}" srcOrd="0" destOrd="0" presId="urn:microsoft.com/office/officeart/2018/5/layout/IconCircleLabelList"/>
    <dgm:cxn modelId="{FDA6503F-1D46-4806-B2AB-5FCAD8F0DAB0}" type="presParOf" srcId="{815BB642-0974-4E6B-8C1C-82D5750E64A7}" destId="{A081C99A-2C74-46E6-AABD-0DC91D595058}" srcOrd="1" destOrd="0" presId="urn:microsoft.com/office/officeart/2018/5/layout/IconCircleLabelList"/>
    <dgm:cxn modelId="{F8231A32-54BF-4BE8-A4D7-A0FE8C2FBF70}" type="presParOf" srcId="{815BB642-0974-4E6B-8C1C-82D5750E64A7}" destId="{FAF77756-2D43-45A5-946E-002760A022EA}" srcOrd="2" destOrd="0" presId="urn:microsoft.com/office/officeart/2018/5/layout/IconCircleLabelList"/>
    <dgm:cxn modelId="{440AC0AB-6BED-4735-9DA3-AE4DB6F20043}" type="presParOf" srcId="{815BB642-0974-4E6B-8C1C-82D5750E64A7}" destId="{A3F8A090-BC19-4F9E-8AFB-B8B847A86D90}" srcOrd="3" destOrd="0" presId="urn:microsoft.com/office/officeart/2018/5/layout/IconCircleLabelList"/>
    <dgm:cxn modelId="{107F9ED7-E330-477B-91A8-03224FEB352C}" type="presParOf" srcId="{0F46D7CB-B04A-4359-9BEC-522AFD617659}" destId="{7D3590C6-2C71-49E9-A70C-934EBA816496}" srcOrd="7" destOrd="0" presId="urn:microsoft.com/office/officeart/2018/5/layout/IconCircleLabelList"/>
    <dgm:cxn modelId="{462EA979-5090-4EBF-A94C-0D4FC6D6E1C6}" type="presParOf" srcId="{0F46D7CB-B04A-4359-9BEC-522AFD617659}" destId="{28F1D517-60D7-4401-A15D-BAFC018DBC42}" srcOrd="8" destOrd="0" presId="urn:microsoft.com/office/officeart/2018/5/layout/IconCircleLabelList"/>
    <dgm:cxn modelId="{F5BAC205-1259-451B-BBC2-AA0609BE710C}" type="presParOf" srcId="{28F1D517-60D7-4401-A15D-BAFC018DBC42}" destId="{1609B4EA-4C1E-4E9D-BBE2-765194A15AF3}" srcOrd="0" destOrd="0" presId="urn:microsoft.com/office/officeart/2018/5/layout/IconCircleLabelList"/>
    <dgm:cxn modelId="{3F93E603-B2F6-4EC2-87E0-C866E23B0BF6}" type="presParOf" srcId="{28F1D517-60D7-4401-A15D-BAFC018DBC42}" destId="{FB1F86A1-7D76-42DC-AB63-C0F01E547E81}" srcOrd="1" destOrd="0" presId="urn:microsoft.com/office/officeart/2018/5/layout/IconCircleLabelList"/>
    <dgm:cxn modelId="{449CE069-AC8A-4AD2-AEA9-76003C639990}" type="presParOf" srcId="{28F1D517-60D7-4401-A15D-BAFC018DBC42}" destId="{666F879A-499A-494B-B00C-1B0F105E2491}" srcOrd="2" destOrd="0" presId="urn:microsoft.com/office/officeart/2018/5/layout/IconCircleLabelList"/>
    <dgm:cxn modelId="{8D942C4F-E0F9-41C9-9DE0-A7045307B82C}" type="presParOf" srcId="{28F1D517-60D7-4401-A15D-BAFC018DBC42}" destId="{CA88D5C0-F8C6-4469-843E-EF75A7299C3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87872B-1992-E348-811D-AAB4992FA2DE}">
      <dsp:nvSpPr>
        <dsp:cNvPr id="0" name=""/>
        <dsp:cNvSpPr/>
      </dsp:nvSpPr>
      <dsp:spPr>
        <a:xfrm>
          <a:off x="0" y="2497297"/>
          <a:ext cx="11087100" cy="16384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I predict that the temperature and humidity will rise over the next few weeks. Based on the line graph on slide number 3, the temperature was up quite a bit in week 2 and I expect that the temperature will continue to trend in that direction. </a:t>
          </a:r>
        </a:p>
      </dsp:txBody>
      <dsp:txXfrm>
        <a:off x="0" y="2497297"/>
        <a:ext cx="11087100" cy="1638497"/>
      </dsp:txXfrm>
    </dsp:sp>
    <dsp:sp modelId="{AF43B82C-F3DF-754F-986E-C450C44AC83C}">
      <dsp:nvSpPr>
        <dsp:cNvPr id="0" name=""/>
        <dsp:cNvSpPr/>
      </dsp:nvSpPr>
      <dsp:spPr>
        <a:xfrm rot="10800000">
          <a:off x="0" y="1865"/>
          <a:ext cx="11087100" cy="252000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a:t>Develop a prediction based on the data. What variations in temperature and humidity do you expect over the next few hours or days? How would humidity change if the temperature goes up or down?</a:t>
          </a:r>
        </a:p>
      </dsp:txBody>
      <dsp:txXfrm rot="10800000">
        <a:off x="0" y="1865"/>
        <a:ext cx="11087100" cy="16374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5E541-047E-47D3-B765-321D92D81B99}">
      <dsp:nvSpPr>
        <dsp:cNvPr id="0" name=""/>
        <dsp:cNvSpPr/>
      </dsp:nvSpPr>
      <dsp:spPr>
        <a:xfrm>
          <a:off x="0" y="737006"/>
          <a:ext cx="10506456" cy="1360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4CE462-430D-446F-AAB8-30ED01615D87}">
      <dsp:nvSpPr>
        <dsp:cNvPr id="0" name=""/>
        <dsp:cNvSpPr/>
      </dsp:nvSpPr>
      <dsp:spPr>
        <a:xfrm>
          <a:off x="411589" y="1043147"/>
          <a:ext cx="748344" cy="7483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176DC1-B8A6-4CDC-BF5A-8EA84C6096D0}">
      <dsp:nvSpPr>
        <dsp:cNvPr id="0" name=""/>
        <dsp:cNvSpPr/>
      </dsp:nvSpPr>
      <dsp:spPr>
        <a:xfrm>
          <a:off x="1571524" y="737006"/>
          <a:ext cx="8934931" cy="136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144000" rIns="144000" bIns="144000" numCol="1" spcCol="1270" anchor="ctr" anchorCtr="0">
          <a:noAutofit/>
        </a:bodyPr>
        <a:lstStyle/>
        <a:p>
          <a:pPr marL="0" lvl="0" indent="0" algn="l" defTabSz="844550">
            <a:lnSpc>
              <a:spcPct val="90000"/>
            </a:lnSpc>
            <a:spcBef>
              <a:spcPct val="0"/>
            </a:spcBef>
            <a:spcAft>
              <a:spcPct val="35000"/>
            </a:spcAft>
            <a:buNone/>
          </a:pPr>
          <a:r>
            <a:rPr lang="en-US" sz="1900" kern="1200"/>
            <a:t>Knowing the basics of Python code is valuable in itself, however, understanding how to store and analyze data using Python is a truly valuable skill to many employers. </a:t>
          </a:r>
        </a:p>
      </dsp:txBody>
      <dsp:txXfrm>
        <a:off x="1571524" y="737006"/>
        <a:ext cx="8934931" cy="1360627"/>
      </dsp:txXfrm>
    </dsp:sp>
    <dsp:sp modelId="{DE86F24D-57A9-4C54-9EBC-0ABF187C5587}">
      <dsp:nvSpPr>
        <dsp:cNvPr id="0" name=""/>
        <dsp:cNvSpPr/>
      </dsp:nvSpPr>
      <dsp:spPr>
        <a:xfrm>
          <a:off x="0" y="2437790"/>
          <a:ext cx="10506456" cy="1360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2037EA-68ED-488A-ACCB-E2F3E338FD65}">
      <dsp:nvSpPr>
        <dsp:cNvPr id="0" name=""/>
        <dsp:cNvSpPr/>
      </dsp:nvSpPr>
      <dsp:spPr>
        <a:xfrm>
          <a:off x="411589" y="2743931"/>
          <a:ext cx="748344" cy="7483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2B8B69-F8A6-40DB-8F24-4C8DB38C07EA}">
      <dsp:nvSpPr>
        <dsp:cNvPr id="0" name=""/>
        <dsp:cNvSpPr/>
      </dsp:nvSpPr>
      <dsp:spPr>
        <a:xfrm>
          <a:off x="1571524" y="2437790"/>
          <a:ext cx="8934931" cy="1360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000" tIns="144000" rIns="144000" bIns="144000" numCol="1" spcCol="1270" anchor="ctr" anchorCtr="0">
          <a:noAutofit/>
        </a:bodyPr>
        <a:lstStyle/>
        <a:p>
          <a:pPr marL="0" lvl="0" indent="0" algn="l" defTabSz="844550">
            <a:lnSpc>
              <a:spcPct val="90000"/>
            </a:lnSpc>
            <a:spcBef>
              <a:spcPct val="0"/>
            </a:spcBef>
            <a:spcAft>
              <a:spcPct val="35000"/>
            </a:spcAft>
            <a:buNone/>
          </a:pPr>
          <a:r>
            <a:rPr lang="en-US" sz="1900" kern="1200"/>
            <a:t>We not only learned the basics of Python code in this course but how to use the code in a real-world application. We were able to plan our projects using flowcharts and download, query, and analyze data using charts. </a:t>
          </a:r>
        </a:p>
      </dsp:txBody>
      <dsp:txXfrm>
        <a:off x="1571524" y="2437790"/>
        <a:ext cx="8934931" cy="13606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5E888-05BF-4DF9-AC92-4BCF7695442C}">
      <dsp:nvSpPr>
        <dsp:cNvPr id="0" name=""/>
        <dsp:cNvSpPr/>
      </dsp:nvSpPr>
      <dsp:spPr>
        <a:xfrm>
          <a:off x="474228" y="1153961"/>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B6A0E-8672-49FA-9980-4C5ECA6A47EF}">
      <dsp:nvSpPr>
        <dsp:cNvPr id="0" name=""/>
        <dsp:cNvSpPr/>
      </dsp:nvSpPr>
      <dsp:spPr>
        <a:xfrm>
          <a:off x="708228" y="1387961"/>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8B1629-4589-485F-B3CE-F08374D57101}">
      <dsp:nvSpPr>
        <dsp:cNvPr id="0" name=""/>
        <dsp:cNvSpPr/>
      </dsp:nvSpPr>
      <dsp:spPr>
        <a:xfrm>
          <a:off x="123228" y="2593961"/>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Completing a program from start to finish, beginning with the planning stage.</a:t>
          </a:r>
        </a:p>
      </dsp:txBody>
      <dsp:txXfrm>
        <a:off x="123228" y="2593961"/>
        <a:ext cx="1800000" cy="787500"/>
      </dsp:txXfrm>
    </dsp:sp>
    <dsp:sp modelId="{52290652-BD36-4EDD-8B1B-5D0EF46CB5DC}">
      <dsp:nvSpPr>
        <dsp:cNvPr id="0" name=""/>
        <dsp:cNvSpPr/>
      </dsp:nvSpPr>
      <dsp:spPr>
        <a:xfrm>
          <a:off x="2589228" y="1153961"/>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65626-FF99-4880-BDAD-74A474BF27A5}">
      <dsp:nvSpPr>
        <dsp:cNvPr id="0" name=""/>
        <dsp:cNvSpPr/>
      </dsp:nvSpPr>
      <dsp:spPr>
        <a:xfrm>
          <a:off x="2823228" y="1387961"/>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980FE-86CF-4203-9551-6DDA20FA7B43}">
      <dsp:nvSpPr>
        <dsp:cNvPr id="0" name=""/>
        <dsp:cNvSpPr/>
      </dsp:nvSpPr>
      <dsp:spPr>
        <a:xfrm>
          <a:off x="2238228" y="2593961"/>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Understanding of how to use Python to analyze data. </a:t>
          </a:r>
        </a:p>
      </dsp:txBody>
      <dsp:txXfrm>
        <a:off x="2238228" y="2593961"/>
        <a:ext cx="1800000" cy="787500"/>
      </dsp:txXfrm>
    </dsp:sp>
    <dsp:sp modelId="{33C8396D-6063-4DB4-9C58-A83939376B3D}">
      <dsp:nvSpPr>
        <dsp:cNvPr id="0" name=""/>
        <dsp:cNvSpPr/>
      </dsp:nvSpPr>
      <dsp:spPr>
        <a:xfrm>
          <a:off x="4704228" y="1153961"/>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10015E-5E05-4B60-89CA-06449C72B2B5}">
      <dsp:nvSpPr>
        <dsp:cNvPr id="0" name=""/>
        <dsp:cNvSpPr/>
      </dsp:nvSpPr>
      <dsp:spPr>
        <a:xfrm>
          <a:off x="4938228" y="1387961"/>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FDEA6A-99B5-4209-B461-AC1D817642D9}">
      <dsp:nvSpPr>
        <dsp:cNvPr id="0" name=""/>
        <dsp:cNvSpPr/>
      </dsp:nvSpPr>
      <dsp:spPr>
        <a:xfrm>
          <a:off x="4353228" y="2593961"/>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Using SQL query commands with Python code. </a:t>
          </a:r>
        </a:p>
      </dsp:txBody>
      <dsp:txXfrm>
        <a:off x="4353228" y="2593961"/>
        <a:ext cx="1800000" cy="787500"/>
      </dsp:txXfrm>
    </dsp:sp>
    <dsp:sp modelId="{BE9F4682-B05C-48E7-9E9A-6F02C4A496EC}">
      <dsp:nvSpPr>
        <dsp:cNvPr id="0" name=""/>
        <dsp:cNvSpPr/>
      </dsp:nvSpPr>
      <dsp:spPr>
        <a:xfrm>
          <a:off x="6819228" y="1153961"/>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81C99A-2C74-46E6-AABD-0DC91D595058}">
      <dsp:nvSpPr>
        <dsp:cNvPr id="0" name=""/>
        <dsp:cNvSpPr/>
      </dsp:nvSpPr>
      <dsp:spPr>
        <a:xfrm>
          <a:off x="7053228" y="1387961"/>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F8A090-BC19-4F9E-8AFB-B8B847A86D90}">
      <dsp:nvSpPr>
        <dsp:cNvPr id="0" name=""/>
        <dsp:cNvSpPr/>
      </dsp:nvSpPr>
      <dsp:spPr>
        <a:xfrm>
          <a:off x="6468228" y="2593961"/>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Using Python libraries, such as matplotlib.</a:t>
          </a:r>
        </a:p>
      </dsp:txBody>
      <dsp:txXfrm>
        <a:off x="6468228" y="2593961"/>
        <a:ext cx="1800000" cy="787500"/>
      </dsp:txXfrm>
    </dsp:sp>
    <dsp:sp modelId="{1609B4EA-4C1E-4E9D-BBE2-765194A15AF3}">
      <dsp:nvSpPr>
        <dsp:cNvPr id="0" name=""/>
        <dsp:cNvSpPr/>
      </dsp:nvSpPr>
      <dsp:spPr>
        <a:xfrm>
          <a:off x="8934228" y="1153961"/>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1F86A1-7D76-42DC-AB63-C0F01E547E81}">
      <dsp:nvSpPr>
        <dsp:cNvPr id="0" name=""/>
        <dsp:cNvSpPr/>
      </dsp:nvSpPr>
      <dsp:spPr>
        <a:xfrm>
          <a:off x="9168228" y="1387961"/>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88D5C0-F8C6-4469-843E-EF75A7299C30}">
      <dsp:nvSpPr>
        <dsp:cNvPr id="0" name=""/>
        <dsp:cNvSpPr/>
      </dsp:nvSpPr>
      <dsp:spPr>
        <a:xfrm>
          <a:off x="8583228" y="2593961"/>
          <a:ext cx="1800000" cy="78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Plotting weather data to analyze and make predictions.</a:t>
          </a:r>
        </a:p>
      </dsp:txBody>
      <dsp:txXfrm>
        <a:off x="8583228" y="2593961"/>
        <a:ext cx="1800000" cy="7875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4/19/24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343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4/19/24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14910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4/19/24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9444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4/19/24</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9086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4/19/24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8341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4/19/24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819812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4/19/24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107347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4/19/24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077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4/19/24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122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4/19/24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035832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4/19/24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2474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4/19/24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186757837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61" r:id="rId6"/>
    <p:sldLayoutId id="2147483756" r:id="rId7"/>
    <p:sldLayoutId id="2147483757" r:id="rId8"/>
    <p:sldLayoutId id="2147483758" r:id="rId9"/>
    <p:sldLayoutId id="2147483760" r:id="rId10"/>
    <p:sldLayoutId id="2147483759"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6" name="Rectangle 55">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8" name="Rectangle 57">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D74D2B-3AAA-0F1D-6E61-D701401C996B}"/>
              </a:ext>
            </a:extLst>
          </p:cNvPr>
          <p:cNvSpPr>
            <a:spLocks noGrp="1"/>
          </p:cNvSpPr>
          <p:nvPr>
            <p:ph type="ctrTitle"/>
          </p:nvPr>
        </p:nvSpPr>
        <p:spPr>
          <a:xfrm>
            <a:off x="411480" y="987552"/>
            <a:ext cx="4485861" cy="1088136"/>
          </a:xfrm>
        </p:spPr>
        <p:txBody>
          <a:bodyPr vert="horz" lIns="91440" tIns="45720" rIns="91440" bIns="45720" rtlCol="0" anchor="b">
            <a:normAutofit/>
          </a:bodyPr>
          <a:lstStyle/>
          <a:p>
            <a:r>
              <a:rPr lang="en-US" sz="3400"/>
              <a:t>Python Data Analysis</a:t>
            </a:r>
          </a:p>
        </p:txBody>
      </p:sp>
      <p:sp>
        <p:nvSpPr>
          <p:cNvPr id="59" name="Rectangle 5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AF0A73E0-BF5C-E1F8-4729-5DB9ED9D50C7}"/>
              </a:ext>
            </a:extLst>
          </p:cNvPr>
          <p:cNvSpPr>
            <a:spLocks noGrp="1"/>
          </p:cNvSpPr>
          <p:nvPr>
            <p:ph type="subTitle" idx="1"/>
          </p:nvPr>
        </p:nvSpPr>
        <p:spPr>
          <a:xfrm>
            <a:off x="411479" y="2688336"/>
            <a:ext cx="4498848" cy="3584448"/>
          </a:xfrm>
        </p:spPr>
        <p:txBody>
          <a:bodyPr vert="horz" lIns="91440" tIns="45720" rIns="91440" bIns="45720" rtlCol="0" anchor="t">
            <a:normAutofit/>
          </a:bodyPr>
          <a:lstStyle/>
          <a:p>
            <a:pPr indent="-228600">
              <a:buFont typeface="Arial" panose="020B0604020202020204" pitchFamily="34" charset="0"/>
              <a:buChar char="•"/>
            </a:pPr>
            <a:r>
              <a:rPr lang="en-US" sz="1700"/>
              <a:t>CEIS110: Final Course Project</a:t>
            </a:r>
          </a:p>
          <a:p>
            <a:pPr indent="-228600">
              <a:buFont typeface="Arial" panose="020B0604020202020204" pitchFamily="34" charset="0"/>
              <a:buChar char="•"/>
            </a:pPr>
            <a:r>
              <a:rPr lang="en-US" sz="1700"/>
              <a:t>March 2024</a:t>
            </a:r>
          </a:p>
          <a:p>
            <a:pPr indent="-228600">
              <a:buFont typeface="Arial" panose="020B0604020202020204" pitchFamily="34" charset="0"/>
              <a:buChar char="•"/>
            </a:pPr>
            <a:r>
              <a:rPr lang="en-US" sz="1700"/>
              <a:t>Amberlyn Sisk</a:t>
            </a:r>
          </a:p>
          <a:p>
            <a:pPr indent="-228600">
              <a:buFont typeface="Arial" panose="020B0604020202020204" pitchFamily="34" charset="0"/>
              <a:buChar char="•"/>
            </a:pPr>
            <a:r>
              <a:rPr lang="en-US" sz="1700"/>
              <a:t>Professor Omar Haddad</a:t>
            </a:r>
          </a:p>
        </p:txBody>
      </p:sp>
      <p:pic>
        <p:nvPicPr>
          <p:cNvPr id="4" name="Picture 3" descr="Computer script on a screen">
            <a:extLst>
              <a:ext uri="{FF2B5EF4-FFF2-40B4-BE49-F238E27FC236}">
                <a16:creationId xmlns:a16="http://schemas.microsoft.com/office/drawing/2014/main" id="{6641BD26-0B30-E782-1B2A-562A8ED24213}"/>
              </a:ext>
            </a:extLst>
          </p:cNvPr>
          <p:cNvPicPr>
            <a:picLocks noChangeAspect="1"/>
          </p:cNvPicPr>
          <p:nvPr/>
        </p:nvPicPr>
        <p:blipFill rotWithShape="1">
          <a:blip r:embed="rId2"/>
          <a:srcRect r="32996"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1574779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868C07-BF25-629D-6988-7413F46D2105}"/>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a:t>Weather.db</a:t>
            </a:r>
            <a:r>
              <a:rPr lang="en-US" dirty="0"/>
              <a:t> File </a:t>
            </a:r>
            <a:r>
              <a:rPr lang="en-US" b="0" dirty="0"/>
              <a:t>(Screenshot)</a:t>
            </a:r>
            <a:endParaRPr lang="en-US" b="0"/>
          </a:p>
        </p:txBody>
      </p:sp>
      <p:sp>
        <p:nvSpPr>
          <p:cNvPr id="21" name="Rectangle: Rounded Corners 20">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CEA035D5-D74F-4FAB-9C12-85FF452E2742}"/>
              </a:ext>
            </a:extLst>
          </p:cNvPr>
          <p:cNvSpPr txBox="1"/>
          <p:nvPr/>
        </p:nvSpPr>
        <p:spPr>
          <a:xfrm>
            <a:off x="2615738" y="1263807"/>
            <a:ext cx="6960524" cy="598516"/>
          </a:xfrm>
          <a:prstGeom prst="rect">
            <a:avLst/>
          </a:prstGeom>
        </p:spPr>
        <p:txBody>
          <a:bodyPr vert="horz" lIns="91440" tIns="45720" rIns="91440" bIns="45720" rtlCol="0" anchor="ctr">
            <a:normAutofit/>
          </a:bodyPr>
          <a:lstStyle/>
          <a:p>
            <a:pPr algn="ctr">
              <a:spcBef>
                <a:spcPts val="1000"/>
              </a:spcBef>
            </a:pPr>
            <a:r>
              <a:rPr lang="en-US" sz="1600">
                <a:solidFill>
                  <a:schemeClr val="bg1"/>
                </a:solidFill>
              </a:rPr>
              <a:t>Screenshot of Windows Explorer showing database file Weather.db was created</a:t>
            </a:r>
          </a:p>
        </p:txBody>
      </p:sp>
      <p:pic>
        <p:nvPicPr>
          <p:cNvPr id="8" name="Picture Placeholder 3" descr="A screenshot of a computer&#10;&#10;Description automatically generated">
            <a:extLst>
              <a:ext uri="{FF2B5EF4-FFF2-40B4-BE49-F238E27FC236}">
                <a16:creationId xmlns:a16="http://schemas.microsoft.com/office/drawing/2014/main" id="{0A6169EF-6341-BB59-760D-A0E87DD259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367" r="7890"/>
          <a:stretch/>
        </p:blipFill>
        <p:spPr>
          <a:xfrm>
            <a:off x="2838189" y="2139484"/>
            <a:ext cx="6515621" cy="4096512"/>
          </a:xfrm>
          <a:prstGeom prst="rect">
            <a:avLst/>
          </a:prstGeom>
        </p:spPr>
      </p:pic>
    </p:spTree>
    <p:extLst>
      <p:ext uri="{BB962C8B-B14F-4D97-AF65-F5344CB8AC3E}">
        <p14:creationId xmlns:p14="http://schemas.microsoft.com/office/powerpoint/2010/main" val="626742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5080216" y="1076324"/>
            <a:ext cx="6272784" cy="1535051"/>
          </a:xfrm>
        </p:spPr>
        <p:txBody>
          <a:bodyPr anchor="b">
            <a:normAutofit/>
          </a:bodyPr>
          <a:lstStyle/>
          <a:p>
            <a:r>
              <a:rPr lang="en-US" sz="5200"/>
              <a:t>Querying the database with SQL</a:t>
            </a:r>
          </a:p>
        </p:txBody>
      </p:sp>
      <p:pic>
        <p:nvPicPr>
          <p:cNvPr id="16" name="Picture 15" descr="Computer script on a screen">
            <a:extLst>
              <a:ext uri="{FF2B5EF4-FFF2-40B4-BE49-F238E27FC236}">
                <a16:creationId xmlns:a16="http://schemas.microsoft.com/office/drawing/2014/main" id="{57C0D15A-9190-6009-6A29-83CAD540137F}"/>
              </a:ext>
            </a:extLst>
          </p:cNvPr>
          <p:cNvPicPr>
            <a:picLocks noChangeAspect="1"/>
          </p:cNvPicPr>
          <p:nvPr/>
        </p:nvPicPr>
        <p:blipFill rotWithShape="1">
          <a:blip r:embed="rId2"/>
          <a:srcRect l="8188" r="47960" b="-1"/>
          <a:stretch/>
        </p:blipFill>
        <p:spPr>
          <a:xfrm>
            <a:off x="20" y="10"/>
            <a:ext cx="4505305" cy="6857990"/>
          </a:xfrm>
          <a:prstGeom prst="rect">
            <a:avLst/>
          </a:prstGeom>
        </p:spPr>
      </p:pic>
      <p:sp>
        <p:nvSpPr>
          <p:cNvPr id="17"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5080216" y="3351276"/>
            <a:ext cx="6272784" cy="2825686"/>
          </a:xfrm>
        </p:spPr>
        <p:txBody>
          <a:bodyPr>
            <a:normAutofit/>
          </a:bodyPr>
          <a:lstStyle/>
          <a:p>
            <a:pPr marL="0" indent="0">
              <a:lnSpc>
                <a:spcPct val="100000"/>
              </a:lnSpc>
              <a:buNone/>
            </a:pPr>
            <a:r>
              <a:rPr lang="en-US" sz="1700"/>
              <a:t>Structured Query Language (SQL) is a specialized programming language for working with relational databases. Python allows users to utilize SQL commands to receive and display results to the user. In this part of the course project, we used Python to issue SQL query commands to the database we previously created and view the results. The first SQL query command shows us all of the data stored in the database, the second shows us only the lowest and highest temperatures, and the third shows us only the days that were clear.</a:t>
            </a:r>
          </a:p>
        </p:txBody>
      </p:sp>
    </p:spTree>
    <p:extLst>
      <p:ext uri="{BB962C8B-B14F-4D97-AF65-F5344CB8AC3E}">
        <p14:creationId xmlns:p14="http://schemas.microsoft.com/office/powerpoint/2010/main" val="3259650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968E-1607-31FC-3D1D-06FB05A35522}"/>
              </a:ext>
            </a:extLst>
          </p:cNvPr>
          <p:cNvSpPr>
            <a:spLocks noGrp="1"/>
          </p:cNvSpPr>
          <p:nvPr>
            <p:ph type="title"/>
          </p:nvPr>
        </p:nvSpPr>
        <p:spPr>
          <a:xfrm>
            <a:off x="868680" y="1709928"/>
            <a:ext cx="3436620" cy="2023872"/>
          </a:xfrm>
        </p:spPr>
        <p:txBody>
          <a:bodyPr>
            <a:normAutofit fontScale="90000"/>
          </a:bodyPr>
          <a:lstStyle/>
          <a:p>
            <a:r>
              <a:rPr lang="en-US"/>
              <a:t>Query to retrieve all columns and all rows </a:t>
            </a:r>
            <a:r>
              <a:rPr lang="en-US" b="0"/>
              <a:t>(Screenshot)</a:t>
            </a:r>
            <a:endParaRPr lang="en-US" b="0" dirty="0"/>
          </a:p>
        </p:txBody>
      </p:sp>
      <p:sp>
        <p:nvSpPr>
          <p:cNvPr id="4" name="Text Placeholder 3">
            <a:extLst>
              <a:ext uri="{FF2B5EF4-FFF2-40B4-BE49-F238E27FC236}">
                <a16:creationId xmlns:a16="http://schemas.microsoft.com/office/drawing/2014/main" id="{49D066BB-B873-B6DD-3F11-8C790768F10F}"/>
              </a:ext>
            </a:extLst>
          </p:cNvPr>
          <p:cNvSpPr>
            <a:spLocks noGrp="1"/>
          </p:cNvSpPr>
          <p:nvPr>
            <p:ph type="body" sz="half" idx="2"/>
          </p:nvPr>
        </p:nvSpPr>
        <p:spPr>
          <a:xfrm>
            <a:off x="868680" y="3733800"/>
            <a:ext cx="3099816" cy="1761744"/>
          </a:xfrm>
        </p:spPr>
        <p:txBody>
          <a:bodyPr/>
          <a:lstStyle/>
          <a:p>
            <a:r>
              <a:rPr lang="en-US"/>
              <a:t>Screenshot of SQL query command and results</a:t>
            </a:r>
            <a:endParaRPr lang="en-US" dirty="0"/>
          </a:p>
        </p:txBody>
      </p:sp>
      <p:pic>
        <p:nvPicPr>
          <p:cNvPr id="5" name="Content Placeholder 4" descr="A screenshot of a computer&#10;&#10;Description automatically generated">
            <a:extLst>
              <a:ext uri="{FF2B5EF4-FFF2-40B4-BE49-F238E27FC236}">
                <a16:creationId xmlns:a16="http://schemas.microsoft.com/office/drawing/2014/main" id="{C70788DA-D607-C268-F9A9-97D3654CC4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938" y="968645"/>
            <a:ext cx="7873136" cy="4920710"/>
          </a:xfrm>
          <a:prstGeom prst="rect">
            <a:avLst/>
          </a:prstGeom>
        </p:spPr>
      </p:pic>
    </p:spTree>
    <p:extLst>
      <p:ext uri="{BB962C8B-B14F-4D97-AF65-F5344CB8AC3E}">
        <p14:creationId xmlns:p14="http://schemas.microsoft.com/office/powerpoint/2010/main" val="2386171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968E-1607-31FC-3D1D-06FB05A35522}"/>
              </a:ext>
            </a:extLst>
          </p:cNvPr>
          <p:cNvSpPr>
            <a:spLocks noGrp="1"/>
          </p:cNvSpPr>
          <p:nvPr>
            <p:ph type="title"/>
          </p:nvPr>
        </p:nvSpPr>
        <p:spPr>
          <a:xfrm>
            <a:off x="868679" y="1709928"/>
            <a:ext cx="3417571" cy="1566672"/>
          </a:xfrm>
        </p:spPr>
        <p:txBody>
          <a:bodyPr>
            <a:normAutofit fontScale="90000"/>
          </a:bodyPr>
          <a:lstStyle/>
          <a:p>
            <a:r>
              <a:rPr lang="en-US" sz="2800"/>
              <a:t>Query to retrieve lowest and highest temperatures </a:t>
            </a:r>
            <a:r>
              <a:rPr lang="en-US" sz="2800" b="0"/>
              <a:t>(Screenshot)</a:t>
            </a:r>
            <a:endParaRPr lang="en-US" sz="2800" b="0" dirty="0"/>
          </a:p>
        </p:txBody>
      </p:sp>
      <p:sp>
        <p:nvSpPr>
          <p:cNvPr id="4" name="Text Placeholder 3">
            <a:extLst>
              <a:ext uri="{FF2B5EF4-FFF2-40B4-BE49-F238E27FC236}">
                <a16:creationId xmlns:a16="http://schemas.microsoft.com/office/drawing/2014/main" id="{49D066BB-B873-B6DD-3F11-8C790768F10F}"/>
              </a:ext>
            </a:extLst>
          </p:cNvPr>
          <p:cNvSpPr>
            <a:spLocks noGrp="1"/>
          </p:cNvSpPr>
          <p:nvPr>
            <p:ph type="body" sz="half" idx="2"/>
          </p:nvPr>
        </p:nvSpPr>
        <p:spPr>
          <a:xfrm>
            <a:off x="868679" y="3314699"/>
            <a:ext cx="3099816" cy="1761744"/>
          </a:xfrm>
        </p:spPr>
        <p:txBody>
          <a:bodyPr/>
          <a:lstStyle/>
          <a:p>
            <a:r>
              <a:rPr lang="en-US"/>
              <a:t>Screenshot of SQL query command and results</a:t>
            </a:r>
            <a:endParaRPr lang="en-US" dirty="0"/>
          </a:p>
        </p:txBody>
      </p:sp>
      <p:pic>
        <p:nvPicPr>
          <p:cNvPr id="13" name="Content Placeholder 12" descr="A screenshot of a computer&#10;&#10;Description automatically generated">
            <a:extLst>
              <a:ext uri="{FF2B5EF4-FFF2-40B4-BE49-F238E27FC236}">
                <a16:creationId xmlns:a16="http://schemas.microsoft.com/office/drawing/2014/main" id="{BDB8BCA4-6402-CD05-917A-8F982B7F92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8495" y="873426"/>
            <a:ext cx="8177835" cy="5111147"/>
          </a:xfrm>
          <a:prstGeom prst="rect">
            <a:avLst/>
          </a:prstGeom>
        </p:spPr>
      </p:pic>
    </p:spTree>
    <p:extLst>
      <p:ext uri="{BB962C8B-B14F-4D97-AF65-F5344CB8AC3E}">
        <p14:creationId xmlns:p14="http://schemas.microsoft.com/office/powerpoint/2010/main" val="417604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968E-1607-31FC-3D1D-06FB05A35522}"/>
              </a:ext>
            </a:extLst>
          </p:cNvPr>
          <p:cNvSpPr>
            <a:spLocks noGrp="1"/>
          </p:cNvSpPr>
          <p:nvPr>
            <p:ph type="title"/>
          </p:nvPr>
        </p:nvSpPr>
        <p:spPr>
          <a:xfrm>
            <a:off x="868679" y="1709928"/>
            <a:ext cx="3417571" cy="1566672"/>
          </a:xfrm>
        </p:spPr>
        <p:txBody>
          <a:bodyPr>
            <a:normAutofit/>
          </a:bodyPr>
          <a:lstStyle/>
          <a:p>
            <a:r>
              <a:rPr lang="en-US" sz="2800" dirty="0"/>
              <a:t>Query to retrieve all clear days </a:t>
            </a:r>
            <a:r>
              <a:rPr lang="en-US" sz="2800" b="0" dirty="0"/>
              <a:t>(Screenshot)</a:t>
            </a:r>
          </a:p>
        </p:txBody>
      </p:sp>
      <p:sp>
        <p:nvSpPr>
          <p:cNvPr id="4" name="Text Placeholder 3">
            <a:extLst>
              <a:ext uri="{FF2B5EF4-FFF2-40B4-BE49-F238E27FC236}">
                <a16:creationId xmlns:a16="http://schemas.microsoft.com/office/drawing/2014/main" id="{49D066BB-B873-B6DD-3F11-8C790768F10F}"/>
              </a:ext>
            </a:extLst>
          </p:cNvPr>
          <p:cNvSpPr>
            <a:spLocks noGrp="1"/>
          </p:cNvSpPr>
          <p:nvPr>
            <p:ph type="body" sz="half" idx="2"/>
          </p:nvPr>
        </p:nvSpPr>
        <p:spPr>
          <a:xfrm>
            <a:off x="868679" y="3314699"/>
            <a:ext cx="3099816" cy="1761744"/>
          </a:xfrm>
        </p:spPr>
        <p:txBody>
          <a:bodyPr/>
          <a:lstStyle/>
          <a:p>
            <a:r>
              <a:rPr lang="en-US" dirty="0"/>
              <a:t>Screenshot of SQL query command and results</a:t>
            </a:r>
          </a:p>
        </p:txBody>
      </p:sp>
      <p:pic>
        <p:nvPicPr>
          <p:cNvPr id="10" name="Content Placeholder 9" descr="A screenshot of a computer&#10;&#10;Description automatically generated">
            <a:extLst>
              <a:ext uri="{FF2B5EF4-FFF2-40B4-BE49-F238E27FC236}">
                <a16:creationId xmlns:a16="http://schemas.microsoft.com/office/drawing/2014/main" id="{FD881E3B-AF26-E339-EBE5-21086937B5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8495" y="891777"/>
            <a:ext cx="8128636" cy="5080398"/>
          </a:xfrm>
          <a:prstGeom prst="rect">
            <a:avLst/>
          </a:prstGeom>
        </p:spPr>
      </p:pic>
    </p:spTree>
    <p:extLst>
      <p:ext uri="{BB962C8B-B14F-4D97-AF65-F5344CB8AC3E}">
        <p14:creationId xmlns:p14="http://schemas.microsoft.com/office/powerpoint/2010/main" val="483086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files">
            <a:extLst>
              <a:ext uri="{FF2B5EF4-FFF2-40B4-BE49-F238E27FC236}">
                <a16:creationId xmlns:a16="http://schemas.microsoft.com/office/drawing/2014/main" id="{AEEFA23A-1CB2-8436-DE55-C730802856F8}"/>
              </a:ext>
            </a:extLst>
          </p:cNvPr>
          <p:cNvPicPr>
            <a:picLocks noChangeAspect="1"/>
          </p:cNvPicPr>
          <p:nvPr/>
        </p:nvPicPr>
        <p:blipFill rotWithShape="1">
          <a:blip r:embed="rId2"/>
          <a:srcRect l="15965" r="12895"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1" name="Freeform: Shape 10">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374904" y="856488"/>
            <a:ext cx="4992624" cy="1243584"/>
          </a:xfrm>
        </p:spPr>
        <p:txBody>
          <a:bodyPr anchor="ctr">
            <a:normAutofit/>
          </a:bodyPr>
          <a:lstStyle/>
          <a:p>
            <a:r>
              <a:rPr lang="en-US" sz="2900"/>
              <a:t>Querying and Manipulating data with SQL and Python</a:t>
            </a:r>
          </a:p>
        </p:txBody>
      </p:sp>
      <p:sp>
        <p:nvSpPr>
          <p:cNvPr id="21" name="Rectangle 20">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374904" y="2522949"/>
            <a:ext cx="5065776" cy="3402363"/>
          </a:xfrm>
        </p:spPr>
        <p:txBody>
          <a:bodyPr anchor="t">
            <a:normAutofit/>
          </a:bodyPr>
          <a:lstStyle/>
          <a:p>
            <a:pPr marL="0" indent="0">
              <a:lnSpc>
                <a:spcPct val="100000"/>
              </a:lnSpc>
              <a:buNone/>
            </a:pPr>
            <a:r>
              <a:rPr lang="en-US" sz="1700"/>
              <a:t>One of the most important concepts a programmer should understand is how to work with lists. The data stored in a database table can be read into a list and processed by Python. The data must be cleansed of any missing data to ensure the data is complete, valid, and standardized. After the data is cleansed, it is then sorted and written into a comma-separated values (CSV) file that can be read by Excel. </a:t>
            </a:r>
          </a:p>
          <a:p>
            <a:pPr marL="0" indent="0">
              <a:lnSpc>
                <a:spcPct val="100000"/>
              </a:lnSpc>
              <a:buNone/>
            </a:pPr>
            <a:r>
              <a:rPr lang="en-US" sz="1700"/>
              <a:t>The following code retrieves the temperature and humidity values and writes them into a CSV file. </a:t>
            </a:r>
          </a:p>
        </p:txBody>
      </p:sp>
    </p:spTree>
    <p:extLst>
      <p:ext uri="{BB962C8B-B14F-4D97-AF65-F5344CB8AC3E}">
        <p14:creationId xmlns:p14="http://schemas.microsoft.com/office/powerpoint/2010/main" val="1250882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968E-1607-31FC-3D1D-06FB05A35522}"/>
              </a:ext>
            </a:extLst>
          </p:cNvPr>
          <p:cNvSpPr>
            <a:spLocks noGrp="1"/>
          </p:cNvSpPr>
          <p:nvPr>
            <p:ph type="title"/>
          </p:nvPr>
        </p:nvSpPr>
        <p:spPr>
          <a:xfrm>
            <a:off x="868679" y="1709928"/>
            <a:ext cx="3417571" cy="1566672"/>
          </a:xfrm>
        </p:spPr>
        <p:txBody>
          <a:bodyPr>
            <a:normAutofit/>
          </a:bodyPr>
          <a:lstStyle/>
          <a:p>
            <a:r>
              <a:rPr lang="en-US" sz="2800"/>
              <a:t>Python Code </a:t>
            </a:r>
            <a:r>
              <a:rPr lang="en-US" sz="2800" b="0"/>
              <a:t>(Screenshot)</a:t>
            </a:r>
            <a:endParaRPr lang="en-US" sz="2800" b="0" dirty="0"/>
          </a:p>
        </p:txBody>
      </p:sp>
      <p:sp>
        <p:nvSpPr>
          <p:cNvPr id="4" name="Text Placeholder 3">
            <a:extLst>
              <a:ext uri="{FF2B5EF4-FFF2-40B4-BE49-F238E27FC236}">
                <a16:creationId xmlns:a16="http://schemas.microsoft.com/office/drawing/2014/main" id="{49D066BB-B873-B6DD-3F11-8C790768F10F}"/>
              </a:ext>
            </a:extLst>
          </p:cNvPr>
          <p:cNvSpPr>
            <a:spLocks noGrp="1"/>
          </p:cNvSpPr>
          <p:nvPr>
            <p:ph type="body" sz="half" idx="2"/>
          </p:nvPr>
        </p:nvSpPr>
        <p:spPr>
          <a:xfrm>
            <a:off x="868679" y="2952749"/>
            <a:ext cx="3099816" cy="1761744"/>
          </a:xfrm>
        </p:spPr>
        <p:txBody>
          <a:bodyPr/>
          <a:lstStyle/>
          <a:p>
            <a:r>
              <a:rPr lang="en-US"/>
              <a:t>ExtractTempHumidity.py Python code</a:t>
            </a:r>
            <a:endParaRPr lang="en-US" dirty="0"/>
          </a:p>
        </p:txBody>
      </p:sp>
      <p:pic>
        <p:nvPicPr>
          <p:cNvPr id="6" name="Picture Placeholder 3" descr="A screenshot of a computer program&#10;&#10;Description automatically generated">
            <a:extLst>
              <a:ext uri="{FF2B5EF4-FFF2-40B4-BE49-F238E27FC236}">
                <a16:creationId xmlns:a16="http://schemas.microsoft.com/office/drawing/2014/main" id="{CEBF66F2-CEF1-B17E-CC5F-48DBB903047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5" t="-122" r="52" b="-22"/>
          <a:stretch/>
        </p:blipFill>
        <p:spPr>
          <a:xfrm>
            <a:off x="4525596" y="310122"/>
            <a:ext cx="7395821" cy="6237756"/>
          </a:xfrm>
        </p:spPr>
      </p:pic>
    </p:spTree>
    <p:extLst>
      <p:ext uri="{BB962C8B-B14F-4D97-AF65-F5344CB8AC3E}">
        <p14:creationId xmlns:p14="http://schemas.microsoft.com/office/powerpoint/2010/main" val="39069779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968E-1607-31FC-3D1D-06FB05A35522}"/>
              </a:ext>
            </a:extLst>
          </p:cNvPr>
          <p:cNvSpPr>
            <a:spLocks noGrp="1"/>
          </p:cNvSpPr>
          <p:nvPr>
            <p:ph type="title"/>
          </p:nvPr>
        </p:nvSpPr>
        <p:spPr>
          <a:xfrm>
            <a:off x="868679" y="1709928"/>
            <a:ext cx="3417571" cy="1566672"/>
          </a:xfrm>
        </p:spPr>
        <p:txBody>
          <a:bodyPr>
            <a:normAutofit fontScale="90000"/>
          </a:bodyPr>
          <a:lstStyle/>
          <a:p>
            <a:r>
              <a:rPr lang="en-US" sz="2800" dirty="0"/>
              <a:t>Retrieve and Convert Data to CSV Format </a:t>
            </a:r>
            <a:r>
              <a:rPr lang="en-US" sz="2800" b="0" dirty="0"/>
              <a:t>(Screenshot)</a:t>
            </a:r>
          </a:p>
        </p:txBody>
      </p:sp>
      <p:sp>
        <p:nvSpPr>
          <p:cNvPr id="4" name="Text Placeholder 3">
            <a:extLst>
              <a:ext uri="{FF2B5EF4-FFF2-40B4-BE49-F238E27FC236}">
                <a16:creationId xmlns:a16="http://schemas.microsoft.com/office/drawing/2014/main" id="{49D066BB-B873-B6DD-3F11-8C790768F10F}"/>
              </a:ext>
            </a:extLst>
          </p:cNvPr>
          <p:cNvSpPr>
            <a:spLocks noGrp="1"/>
          </p:cNvSpPr>
          <p:nvPr>
            <p:ph type="body" sz="half" idx="2"/>
          </p:nvPr>
        </p:nvSpPr>
        <p:spPr>
          <a:xfrm>
            <a:off x="868679" y="2952749"/>
            <a:ext cx="3099816" cy="1761744"/>
          </a:xfrm>
        </p:spPr>
        <p:txBody>
          <a:bodyPr/>
          <a:lstStyle/>
          <a:p>
            <a:r>
              <a:rPr lang="en-US" dirty="0" err="1"/>
              <a:t>Formatdata</a:t>
            </a:r>
            <a:r>
              <a:rPr lang="en-US" dirty="0"/>
              <a:t> file open in Excel showing 3 columns of data</a:t>
            </a:r>
          </a:p>
        </p:txBody>
      </p:sp>
      <p:pic>
        <p:nvPicPr>
          <p:cNvPr id="7" name="Picture Placeholder 3" descr="A screenshot of a spreadsheet&#10;&#10;Description automatically generated">
            <a:extLst>
              <a:ext uri="{FF2B5EF4-FFF2-40B4-BE49-F238E27FC236}">
                <a16:creationId xmlns:a16="http://schemas.microsoft.com/office/drawing/2014/main" id="{8D53BB55-2A6C-00B8-C108-1797456310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0" b="12058"/>
          <a:stretch/>
        </p:blipFill>
        <p:spPr>
          <a:xfrm>
            <a:off x="5161582" y="224396"/>
            <a:ext cx="6123849" cy="6409207"/>
          </a:xfrm>
        </p:spPr>
      </p:pic>
    </p:spTree>
    <p:extLst>
      <p:ext uri="{BB962C8B-B14F-4D97-AF65-F5344CB8AC3E}">
        <p14:creationId xmlns:p14="http://schemas.microsoft.com/office/powerpoint/2010/main" val="2625519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612648" y="1078992"/>
            <a:ext cx="6268770" cy="1536192"/>
          </a:xfrm>
        </p:spPr>
        <p:txBody>
          <a:bodyPr anchor="b">
            <a:normAutofit/>
          </a:bodyPr>
          <a:lstStyle/>
          <a:p>
            <a:r>
              <a:rPr lang="en-US" sz="5200"/>
              <a:t>Graphing Data</a:t>
            </a:r>
          </a:p>
        </p:txBody>
      </p:sp>
      <p:sp>
        <p:nvSpPr>
          <p:cNvPr id="11"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615458" y="3355848"/>
            <a:ext cx="6268770" cy="2825496"/>
          </a:xfrm>
        </p:spPr>
        <p:txBody>
          <a:bodyPr>
            <a:normAutofit/>
          </a:bodyPr>
          <a:lstStyle/>
          <a:p>
            <a:pPr marL="0" indent="0">
              <a:buNone/>
            </a:pPr>
            <a:r>
              <a:rPr lang="en-US" sz="1800"/>
              <a:t>Excel allows you to create certain graphs with selected information. The following slide shows a temperature and Humidity 2-D line chart. The data represented in this chart is roughly one week's worth of weather data. </a:t>
            </a:r>
          </a:p>
          <a:p>
            <a:pPr marL="0" indent="0">
              <a:buNone/>
            </a:pPr>
            <a:r>
              <a:rPr lang="en-US" sz="1800"/>
              <a:t>Converting data into visual aids, like charts, is a great way to easily compare data and predict trends in the data. </a:t>
            </a:r>
          </a:p>
        </p:txBody>
      </p:sp>
      <p:pic>
        <p:nvPicPr>
          <p:cNvPr id="5" name="Picture 4" descr="Financial graphs on a dark display">
            <a:extLst>
              <a:ext uri="{FF2B5EF4-FFF2-40B4-BE49-F238E27FC236}">
                <a16:creationId xmlns:a16="http://schemas.microsoft.com/office/drawing/2014/main" id="{657AFBD6-1BA7-2E90-5C6C-1FDA03B6CD07}"/>
              </a:ext>
            </a:extLst>
          </p:cNvPr>
          <p:cNvPicPr>
            <a:picLocks noChangeAspect="1"/>
          </p:cNvPicPr>
          <p:nvPr/>
        </p:nvPicPr>
        <p:blipFill rotWithShape="1">
          <a:blip r:embed="rId2"/>
          <a:srcRect l="26554" r="32363"/>
          <a:stretch/>
        </p:blipFill>
        <p:spPr>
          <a:xfrm>
            <a:off x="7684006" y="10"/>
            <a:ext cx="4507993" cy="6857990"/>
          </a:xfrm>
          <a:prstGeom prst="rect">
            <a:avLst/>
          </a:prstGeom>
        </p:spPr>
      </p:pic>
    </p:spTree>
    <p:extLst>
      <p:ext uri="{BB962C8B-B14F-4D97-AF65-F5344CB8AC3E}">
        <p14:creationId xmlns:p14="http://schemas.microsoft.com/office/powerpoint/2010/main" val="634575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968E-1607-31FC-3D1D-06FB05A35522}"/>
              </a:ext>
            </a:extLst>
          </p:cNvPr>
          <p:cNvSpPr>
            <a:spLocks noGrp="1"/>
          </p:cNvSpPr>
          <p:nvPr>
            <p:ph type="title"/>
          </p:nvPr>
        </p:nvSpPr>
        <p:spPr>
          <a:xfrm>
            <a:off x="868679" y="1709928"/>
            <a:ext cx="3417571" cy="1566672"/>
          </a:xfrm>
        </p:spPr>
        <p:txBody>
          <a:bodyPr>
            <a:normAutofit/>
          </a:bodyPr>
          <a:lstStyle/>
          <a:p>
            <a:r>
              <a:rPr lang="en-US" sz="2800" dirty="0"/>
              <a:t>Temperature and Humidity Chart </a:t>
            </a:r>
            <a:r>
              <a:rPr lang="en-US" sz="2800" b="0" dirty="0"/>
              <a:t>(Graph)</a:t>
            </a:r>
          </a:p>
        </p:txBody>
      </p:sp>
      <p:sp>
        <p:nvSpPr>
          <p:cNvPr id="4" name="Text Placeholder 3">
            <a:extLst>
              <a:ext uri="{FF2B5EF4-FFF2-40B4-BE49-F238E27FC236}">
                <a16:creationId xmlns:a16="http://schemas.microsoft.com/office/drawing/2014/main" id="{49D066BB-B873-B6DD-3F11-8C790768F10F}"/>
              </a:ext>
            </a:extLst>
          </p:cNvPr>
          <p:cNvSpPr>
            <a:spLocks noGrp="1"/>
          </p:cNvSpPr>
          <p:nvPr>
            <p:ph type="body" sz="half" idx="2"/>
          </p:nvPr>
        </p:nvSpPr>
        <p:spPr>
          <a:xfrm>
            <a:off x="868679" y="3143249"/>
            <a:ext cx="3099816" cy="1761744"/>
          </a:xfrm>
        </p:spPr>
        <p:txBody>
          <a:bodyPr/>
          <a:lstStyle/>
          <a:p>
            <a:r>
              <a:rPr lang="en-US" dirty="0"/>
              <a:t>Excel chart based on temperature and humidity data from database </a:t>
            </a:r>
          </a:p>
        </p:txBody>
      </p:sp>
      <p:graphicFrame>
        <p:nvGraphicFramePr>
          <p:cNvPr id="6" name="Content Placeholder 5">
            <a:extLst>
              <a:ext uri="{FF2B5EF4-FFF2-40B4-BE49-F238E27FC236}">
                <a16:creationId xmlns:a16="http://schemas.microsoft.com/office/drawing/2014/main" id="{00833B09-D10E-37CC-4D1A-5A9D8EB6795C}"/>
              </a:ext>
            </a:extLst>
          </p:cNvPr>
          <p:cNvGraphicFramePr>
            <a:graphicFrameLocks noGrp="1"/>
          </p:cNvGraphicFramePr>
          <p:nvPr>
            <p:ph idx="1"/>
            <p:extLst>
              <p:ext uri="{D42A27DB-BD31-4B8C-83A1-F6EECF244321}">
                <p14:modId xmlns:p14="http://schemas.microsoft.com/office/powerpoint/2010/main" val="3096644318"/>
              </p:ext>
            </p:extLst>
          </p:nvPr>
        </p:nvGraphicFramePr>
        <p:xfrm>
          <a:off x="4464704" y="1023540"/>
          <a:ext cx="7517605" cy="48109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89514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612648" y="1078992"/>
            <a:ext cx="6268770" cy="1536192"/>
          </a:xfrm>
        </p:spPr>
        <p:txBody>
          <a:bodyPr anchor="b">
            <a:normAutofit/>
          </a:bodyPr>
          <a:lstStyle/>
          <a:p>
            <a:r>
              <a:rPr lang="en-US" sz="5200"/>
              <a:t>Introduction</a:t>
            </a:r>
          </a:p>
        </p:txBody>
      </p:sp>
      <p:sp>
        <p:nvSpPr>
          <p:cNvPr id="11" name="Rectangle 10">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615458" y="3355848"/>
            <a:ext cx="6268770" cy="2825496"/>
          </a:xfrm>
        </p:spPr>
        <p:txBody>
          <a:bodyPr>
            <a:normAutofit/>
          </a:bodyPr>
          <a:lstStyle/>
          <a:p>
            <a:pPr marL="0" indent="0">
              <a:lnSpc>
                <a:spcPct val="100000"/>
              </a:lnSpc>
              <a:buNone/>
            </a:pPr>
            <a:r>
              <a:rPr lang="en-US" sz="1800"/>
              <a:t>IoT sensors, mobile devices, and websites generate large amounts of data that can be analyzed and turned into information to assist companies with decision-making. </a:t>
            </a:r>
          </a:p>
          <a:p>
            <a:pPr marL="0" indent="0">
              <a:lnSpc>
                <a:spcPct val="100000"/>
              </a:lnSpc>
              <a:buNone/>
            </a:pPr>
            <a:r>
              <a:rPr lang="en-US" sz="1800"/>
              <a:t>Using Python, this course project analyzes weather data downloaded from a cloud data source. The data is then stored in a database, extracted, and then processed. This course project includes planning, software setup, programming using Python, and data analysis using graphs. </a:t>
            </a:r>
          </a:p>
        </p:txBody>
      </p:sp>
      <p:pic>
        <p:nvPicPr>
          <p:cNvPr id="5" name="Picture 4" descr="Mobile device with apps">
            <a:extLst>
              <a:ext uri="{FF2B5EF4-FFF2-40B4-BE49-F238E27FC236}">
                <a16:creationId xmlns:a16="http://schemas.microsoft.com/office/drawing/2014/main" id="{9711185F-3F02-3877-6C54-BFEC34C38D37}"/>
              </a:ext>
            </a:extLst>
          </p:cNvPr>
          <p:cNvPicPr>
            <a:picLocks noChangeAspect="1"/>
          </p:cNvPicPr>
          <p:nvPr/>
        </p:nvPicPr>
        <p:blipFill rotWithShape="1">
          <a:blip r:embed="rId2"/>
          <a:srcRect l="51298" r="11727"/>
          <a:stretch/>
        </p:blipFill>
        <p:spPr>
          <a:xfrm>
            <a:off x="7684006" y="10"/>
            <a:ext cx="4507993" cy="6857990"/>
          </a:xfrm>
          <a:prstGeom prst="rect">
            <a:avLst/>
          </a:prstGeom>
        </p:spPr>
      </p:pic>
    </p:spTree>
    <p:extLst>
      <p:ext uri="{BB962C8B-B14F-4D97-AF65-F5344CB8AC3E}">
        <p14:creationId xmlns:p14="http://schemas.microsoft.com/office/powerpoint/2010/main" val="4085669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
            <a:extLst>
              <a:ext uri="{FF2B5EF4-FFF2-40B4-BE49-F238E27FC236}">
                <a16:creationId xmlns:a16="http://schemas.microsoft.com/office/drawing/2014/main" id="{991877A5-BDCF-2EAE-D805-0E1AF71573F2}"/>
              </a:ext>
            </a:extLst>
          </p:cNvPr>
          <p:cNvPicPr>
            <a:picLocks noChangeAspect="1"/>
          </p:cNvPicPr>
          <p:nvPr/>
        </p:nvPicPr>
        <p:blipFill rotWithShape="1">
          <a:blip r:embed="rId2"/>
          <a:srcRect l="21781" r="33047"/>
          <a:stretch/>
        </p:blipFill>
        <p:spPr>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1" name="Freeform: Shape 10">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621792" y="1161288"/>
            <a:ext cx="2903843" cy="4526280"/>
          </a:xfrm>
        </p:spPr>
        <p:txBody>
          <a:bodyPr>
            <a:normAutofit/>
          </a:bodyPr>
          <a:lstStyle/>
          <a:p>
            <a:r>
              <a:rPr lang="en-US" sz="3200"/>
              <a:t>Develop Graphical Models and Interpret Results</a:t>
            </a:r>
          </a:p>
        </p:txBody>
      </p:sp>
      <p:sp>
        <p:nvSpPr>
          <p:cNvPr id="15" name="Rectangle 1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8420101" y="932688"/>
            <a:ext cx="3150108" cy="4992624"/>
          </a:xfrm>
        </p:spPr>
        <p:txBody>
          <a:bodyPr anchor="ctr">
            <a:normAutofit/>
          </a:bodyPr>
          <a:lstStyle/>
          <a:p>
            <a:pPr marL="0" indent="0">
              <a:lnSpc>
                <a:spcPct val="100000"/>
              </a:lnSpc>
              <a:buNone/>
            </a:pPr>
            <a:r>
              <a:rPr lang="en-US" sz="1800"/>
              <a:t>In this final part of the course project, we utilized a data analytics module in Python, called pandas, and a Python library, called matplotlib, to create plots of our data. We used these visual plots of information to compare and analyze the weather data we collected earlier in the project. </a:t>
            </a:r>
          </a:p>
          <a:p>
            <a:pPr marL="0" indent="0">
              <a:lnSpc>
                <a:spcPct val="100000"/>
              </a:lnSpc>
              <a:buNone/>
            </a:pPr>
            <a:r>
              <a:rPr lang="en-US" sz="1800"/>
              <a:t>First, you will see a line graph comparing week 1 and week 2 temperature data in Celsius. Next, you will see a histogram of humidity data. </a:t>
            </a:r>
          </a:p>
        </p:txBody>
      </p:sp>
    </p:spTree>
    <p:extLst>
      <p:ext uri="{BB962C8B-B14F-4D97-AF65-F5344CB8AC3E}">
        <p14:creationId xmlns:p14="http://schemas.microsoft.com/office/powerpoint/2010/main" val="8268132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968E-1607-31FC-3D1D-06FB05A35522}"/>
              </a:ext>
            </a:extLst>
          </p:cNvPr>
          <p:cNvSpPr>
            <a:spLocks noGrp="1"/>
          </p:cNvSpPr>
          <p:nvPr>
            <p:ph type="title"/>
          </p:nvPr>
        </p:nvSpPr>
        <p:spPr>
          <a:xfrm>
            <a:off x="868679" y="1709928"/>
            <a:ext cx="3417571" cy="1566672"/>
          </a:xfrm>
        </p:spPr>
        <p:txBody>
          <a:bodyPr>
            <a:normAutofit/>
          </a:bodyPr>
          <a:lstStyle/>
          <a:p>
            <a:r>
              <a:rPr lang="en-US" sz="2800" dirty="0"/>
              <a:t>Plot #1</a:t>
            </a:r>
            <a:endParaRPr lang="en-US" sz="2800" b="0" dirty="0"/>
          </a:p>
        </p:txBody>
      </p:sp>
      <p:sp>
        <p:nvSpPr>
          <p:cNvPr id="4" name="Text Placeholder 3">
            <a:extLst>
              <a:ext uri="{FF2B5EF4-FFF2-40B4-BE49-F238E27FC236}">
                <a16:creationId xmlns:a16="http://schemas.microsoft.com/office/drawing/2014/main" id="{49D066BB-B873-B6DD-3F11-8C790768F10F}"/>
              </a:ext>
            </a:extLst>
          </p:cNvPr>
          <p:cNvSpPr>
            <a:spLocks noGrp="1"/>
          </p:cNvSpPr>
          <p:nvPr>
            <p:ph type="body" sz="half" idx="2"/>
          </p:nvPr>
        </p:nvSpPr>
        <p:spPr>
          <a:xfrm>
            <a:off x="690225" y="2493264"/>
            <a:ext cx="3596025" cy="1295400"/>
          </a:xfrm>
        </p:spPr>
        <p:txBody>
          <a:bodyPr/>
          <a:lstStyle/>
          <a:p>
            <a:r>
              <a:rPr lang="en-US" dirty="0"/>
              <a:t>Plot and code used to generate it</a:t>
            </a:r>
          </a:p>
          <a:p>
            <a:pPr marL="285750" indent="-285750">
              <a:buFont typeface="Arial" panose="020B0604020202020204" pitchFamily="34" charset="0"/>
              <a:buChar char="•"/>
            </a:pPr>
            <a:r>
              <a:rPr lang="en-US" dirty="0"/>
              <a:t>Line</a:t>
            </a:r>
          </a:p>
        </p:txBody>
      </p:sp>
      <p:pic>
        <p:nvPicPr>
          <p:cNvPr id="7" name="Picture Placeholder 3">
            <a:extLst>
              <a:ext uri="{FF2B5EF4-FFF2-40B4-BE49-F238E27FC236}">
                <a16:creationId xmlns:a16="http://schemas.microsoft.com/office/drawing/2014/main" id="{EB0C5B50-F105-0E6E-5157-1633126079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7" t="6370" r="7763" b="32199"/>
          <a:stretch/>
        </p:blipFill>
        <p:spPr>
          <a:xfrm>
            <a:off x="3048000" y="2921019"/>
            <a:ext cx="8991600" cy="3747985"/>
          </a:xfrm>
        </p:spPr>
      </p:pic>
    </p:spTree>
    <p:extLst>
      <p:ext uri="{BB962C8B-B14F-4D97-AF65-F5344CB8AC3E}">
        <p14:creationId xmlns:p14="http://schemas.microsoft.com/office/powerpoint/2010/main" val="3824003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D968E-1607-31FC-3D1D-06FB05A35522}"/>
              </a:ext>
            </a:extLst>
          </p:cNvPr>
          <p:cNvSpPr>
            <a:spLocks noGrp="1"/>
          </p:cNvSpPr>
          <p:nvPr>
            <p:ph type="title"/>
          </p:nvPr>
        </p:nvSpPr>
        <p:spPr>
          <a:xfrm>
            <a:off x="868679" y="1709928"/>
            <a:ext cx="3417571" cy="1566672"/>
          </a:xfrm>
        </p:spPr>
        <p:txBody>
          <a:bodyPr>
            <a:normAutofit/>
          </a:bodyPr>
          <a:lstStyle/>
          <a:p>
            <a:r>
              <a:rPr lang="en-US" sz="2800" dirty="0"/>
              <a:t>Plot #2</a:t>
            </a:r>
            <a:endParaRPr lang="en-US" sz="2800" b="0" dirty="0"/>
          </a:p>
        </p:txBody>
      </p:sp>
      <p:sp>
        <p:nvSpPr>
          <p:cNvPr id="4" name="Text Placeholder 3">
            <a:extLst>
              <a:ext uri="{FF2B5EF4-FFF2-40B4-BE49-F238E27FC236}">
                <a16:creationId xmlns:a16="http://schemas.microsoft.com/office/drawing/2014/main" id="{49D066BB-B873-B6DD-3F11-8C790768F10F}"/>
              </a:ext>
            </a:extLst>
          </p:cNvPr>
          <p:cNvSpPr>
            <a:spLocks noGrp="1"/>
          </p:cNvSpPr>
          <p:nvPr>
            <p:ph type="body" sz="half" idx="2"/>
          </p:nvPr>
        </p:nvSpPr>
        <p:spPr>
          <a:xfrm>
            <a:off x="690225" y="2493264"/>
            <a:ext cx="3596025" cy="1295400"/>
          </a:xfrm>
        </p:spPr>
        <p:txBody>
          <a:bodyPr/>
          <a:lstStyle/>
          <a:p>
            <a:r>
              <a:rPr lang="en-US" dirty="0"/>
              <a:t>Plot and code used to generate it</a:t>
            </a:r>
          </a:p>
          <a:p>
            <a:pPr marL="285750" indent="-285750">
              <a:buFont typeface="Arial" panose="020B0604020202020204" pitchFamily="34" charset="0"/>
              <a:buChar char="•"/>
            </a:pPr>
            <a:r>
              <a:rPr lang="en-US" dirty="0"/>
              <a:t>Histogram</a:t>
            </a:r>
          </a:p>
        </p:txBody>
      </p:sp>
      <p:pic>
        <p:nvPicPr>
          <p:cNvPr id="6" name="Picture Placeholder 7" descr="A screenshot of a computer&#10;&#10;Description automatically generated">
            <a:extLst>
              <a:ext uri="{FF2B5EF4-FFF2-40B4-BE49-F238E27FC236}">
                <a16:creationId xmlns:a16="http://schemas.microsoft.com/office/drawing/2014/main" id="{8675728B-F2A2-4532-5BB7-1F844CC7BB2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 t="6672" r="8898" b="29779"/>
          <a:stretch/>
        </p:blipFill>
        <p:spPr>
          <a:xfrm>
            <a:off x="3150395" y="2836164"/>
            <a:ext cx="8908255" cy="3881128"/>
          </a:xfrm>
        </p:spPr>
      </p:pic>
    </p:spTree>
    <p:extLst>
      <p:ext uri="{BB962C8B-B14F-4D97-AF65-F5344CB8AC3E}">
        <p14:creationId xmlns:p14="http://schemas.microsoft.com/office/powerpoint/2010/main" val="25762558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gnifying glass showing decling performance">
            <a:extLst>
              <a:ext uri="{FF2B5EF4-FFF2-40B4-BE49-F238E27FC236}">
                <a16:creationId xmlns:a16="http://schemas.microsoft.com/office/drawing/2014/main" id="{CD235F9B-086A-3A38-B4B5-00246B3FD1A3}"/>
              </a:ext>
            </a:extLst>
          </p:cNvPr>
          <p:cNvPicPr>
            <a:picLocks noChangeAspect="1"/>
          </p:cNvPicPr>
          <p:nvPr/>
        </p:nvPicPr>
        <p:blipFill rotWithShape="1">
          <a:blip r:embed="rId2"/>
          <a:srcRect r="15627" b="-1"/>
          <a:stretch/>
        </p:blipFill>
        <p:spPr>
          <a:xfrm>
            <a:off x="20" y="10"/>
            <a:ext cx="8668492" cy="6857990"/>
          </a:xfrm>
          <a:prstGeom prst="rect">
            <a:avLst/>
          </a:prstGeom>
        </p:spPr>
      </p:pic>
      <p:sp>
        <p:nvSpPr>
          <p:cNvPr id="11" name="Rectangle 10">
            <a:extLst>
              <a:ext uri="{FF2B5EF4-FFF2-40B4-BE49-F238E27FC236}">
                <a16:creationId xmlns:a16="http://schemas.microsoft.com/office/drawing/2014/main" id="{EFAEC92A-2230-45B0-A12F-07F9F9EA4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8395868" y="1161288"/>
            <a:ext cx="3438144" cy="1124712"/>
          </a:xfrm>
        </p:spPr>
        <p:txBody>
          <a:bodyPr anchor="b">
            <a:normAutofit/>
          </a:bodyPr>
          <a:lstStyle/>
          <a:p>
            <a:r>
              <a:rPr lang="en-US" sz="2800">
                <a:solidFill>
                  <a:schemeClr val="bg1"/>
                </a:solidFill>
              </a:rPr>
              <a:t>Analysis of Data</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8395868" y="2718054"/>
            <a:ext cx="3438906" cy="3207258"/>
          </a:xfrm>
        </p:spPr>
        <p:txBody>
          <a:bodyPr anchor="t">
            <a:normAutofit/>
          </a:bodyPr>
          <a:lstStyle/>
          <a:p>
            <a:pPr marL="0" indent="0">
              <a:buNone/>
            </a:pPr>
            <a:r>
              <a:rPr lang="en-US" sz="1600">
                <a:solidFill>
                  <a:schemeClr val="bg1"/>
                </a:solidFill>
              </a:rPr>
              <a:t>After learning how to create visual plots using pandas and matplotlib in Python, we were tasked with creating our own plots and making an analysis of the data shown. </a:t>
            </a:r>
          </a:p>
          <a:p>
            <a:pPr marL="0" indent="0">
              <a:buNone/>
            </a:pPr>
            <a:r>
              <a:rPr lang="en-US" sz="1600">
                <a:solidFill>
                  <a:schemeClr val="bg1"/>
                </a:solidFill>
              </a:rPr>
              <a:t>I created two box plots showing the variations of temperature and humidity between two different weeks and made an analysis based on what was shown in the plots. </a:t>
            </a:r>
          </a:p>
        </p:txBody>
      </p:sp>
    </p:spTree>
    <p:extLst>
      <p:ext uri="{BB962C8B-B14F-4D97-AF65-F5344CB8AC3E}">
        <p14:creationId xmlns:p14="http://schemas.microsoft.com/office/powerpoint/2010/main" val="1621922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Freeform: Shape 19">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438913" y="859536"/>
            <a:ext cx="4832802" cy="1243584"/>
          </a:xfrm>
        </p:spPr>
        <p:txBody>
          <a:bodyPr vert="horz" lIns="91440" tIns="45720" rIns="91440" bIns="45720" rtlCol="0" anchor="ctr">
            <a:normAutofit/>
          </a:bodyPr>
          <a:lstStyle/>
          <a:p>
            <a:pPr>
              <a:lnSpc>
                <a:spcPct val="90000"/>
              </a:lnSpc>
            </a:pPr>
            <a:r>
              <a:rPr lang="en-US"/>
              <a:t>Analysis</a:t>
            </a:r>
            <a:br>
              <a:rPr lang="en-US"/>
            </a:br>
            <a:endParaRPr lang="en-US"/>
          </a:p>
        </p:txBody>
      </p:sp>
      <p:sp>
        <p:nvSpPr>
          <p:cNvPr id="24" name="Rectangle 23">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438912" y="2512611"/>
            <a:ext cx="4832803" cy="3664351"/>
          </a:xfrm>
        </p:spPr>
        <p:txBody>
          <a:bodyPr vert="horz" lIns="91440" tIns="45720" rIns="91440" bIns="45720" rtlCol="0">
            <a:normAutofit/>
          </a:bodyPr>
          <a:lstStyle/>
          <a:p>
            <a:pPr marL="285750" indent="-228600">
              <a:lnSpc>
                <a:spcPct val="100000"/>
              </a:lnSpc>
              <a:buFont typeface="Arial" panose="020B0604020202020204" pitchFamily="34" charset="0"/>
              <a:buChar char="•"/>
            </a:pPr>
            <a:r>
              <a:rPr lang="en-US" sz="1500" dirty="0"/>
              <a:t> Week 1 had far fewer variations than week 2 had in both temperature and humidity. </a:t>
            </a:r>
          </a:p>
          <a:p>
            <a:pPr marL="285750" indent="-228600">
              <a:lnSpc>
                <a:spcPct val="100000"/>
              </a:lnSpc>
              <a:buFont typeface="Arial" panose="020B0604020202020204" pitchFamily="34" charset="0"/>
              <a:buChar char="•"/>
            </a:pPr>
            <a:endParaRPr lang="en-US" sz="1500" dirty="0"/>
          </a:p>
          <a:p>
            <a:pPr marL="285750" indent="-228600">
              <a:lnSpc>
                <a:spcPct val="100000"/>
              </a:lnSpc>
              <a:buFont typeface="Arial" panose="020B0604020202020204" pitchFamily="34" charset="0"/>
              <a:buChar char="•"/>
            </a:pPr>
            <a:endParaRPr lang="en-US" sz="1500" dirty="0"/>
          </a:p>
          <a:p>
            <a:pPr marL="285750" indent="-228600">
              <a:lnSpc>
                <a:spcPct val="100000"/>
              </a:lnSpc>
              <a:buFont typeface="Arial" panose="020B0604020202020204" pitchFamily="34" charset="0"/>
              <a:buChar char="•"/>
            </a:pPr>
            <a:endParaRPr lang="en-US" sz="1500" dirty="0"/>
          </a:p>
          <a:p>
            <a:pPr indent="-228600">
              <a:lnSpc>
                <a:spcPct val="100000"/>
              </a:lnSpc>
              <a:buFont typeface="Arial" panose="020B0604020202020204" pitchFamily="34" charset="0"/>
              <a:buChar char="•"/>
            </a:pPr>
            <a:endParaRPr lang="en-US" sz="1500" dirty="0"/>
          </a:p>
          <a:p>
            <a:pPr indent="-228600">
              <a:lnSpc>
                <a:spcPct val="100000"/>
              </a:lnSpc>
              <a:buFont typeface="Arial" panose="020B0604020202020204" pitchFamily="34" charset="0"/>
              <a:buChar char="•"/>
            </a:pPr>
            <a:endParaRPr lang="en-US" sz="1500" dirty="0"/>
          </a:p>
        </p:txBody>
      </p:sp>
      <p:pic>
        <p:nvPicPr>
          <p:cNvPr id="6" name="Picture 5" descr="A graph with lines and numbers&#10;&#10;Description automatically generated with medium confidence">
            <a:extLst>
              <a:ext uri="{FF2B5EF4-FFF2-40B4-BE49-F238E27FC236}">
                <a16:creationId xmlns:a16="http://schemas.microsoft.com/office/drawing/2014/main" id="{6D16D57F-C6A6-47C0-95EC-6ECE7B1BB157}"/>
              </a:ext>
            </a:extLst>
          </p:cNvPr>
          <p:cNvPicPr>
            <a:picLocks noChangeAspect="1"/>
          </p:cNvPicPr>
          <p:nvPr/>
        </p:nvPicPr>
        <p:blipFill>
          <a:blip r:embed="rId2"/>
          <a:stretch>
            <a:fillRect/>
          </a:stretch>
        </p:blipFill>
        <p:spPr>
          <a:xfrm>
            <a:off x="6978542" y="3429000"/>
            <a:ext cx="4315168" cy="3248102"/>
          </a:xfrm>
          <a:prstGeom prst="rect">
            <a:avLst/>
          </a:prstGeom>
        </p:spPr>
      </p:pic>
      <p:pic>
        <p:nvPicPr>
          <p:cNvPr id="3" name="Picture 2" descr="A graph with lines and numbers&#10;&#10;Description automatically generated">
            <a:extLst>
              <a:ext uri="{FF2B5EF4-FFF2-40B4-BE49-F238E27FC236}">
                <a16:creationId xmlns:a16="http://schemas.microsoft.com/office/drawing/2014/main" id="{5A6BF77B-F176-275D-83AD-DC6291BAC949}"/>
              </a:ext>
            </a:extLst>
          </p:cNvPr>
          <p:cNvPicPr>
            <a:picLocks noChangeAspect="1"/>
          </p:cNvPicPr>
          <p:nvPr/>
        </p:nvPicPr>
        <p:blipFill>
          <a:blip r:embed="rId3"/>
          <a:stretch>
            <a:fillRect/>
          </a:stretch>
        </p:blipFill>
        <p:spPr>
          <a:xfrm>
            <a:off x="6896460" y="173772"/>
            <a:ext cx="4397250" cy="3248102"/>
          </a:xfrm>
          <a:prstGeom prst="rect">
            <a:avLst/>
          </a:prstGeom>
        </p:spPr>
      </p:pic>
    </p:spTree>
    <p:extLst>
      <p:ext uri="{BB962C8B-B14F-4D97-AF65-F5344CB8AC3E}">
        <p14:creationId xmlns:p14="http://schemas.microsoft.com/office/powerpoint/2010/main" val="3499379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p:txBody>
          <a:bodyPr/>
          <a:lstStyle/>
          <a:p>
            <a:r>
              <a:rPr lang="en-US" dirty="0"/>
              <a:t>Prediction</a:t>
            </a:r>
          </a:p>
        </p:txBody>
      </p:sp>
      <p:graphicFrame>
        <p:nvGraphicFramePr>
          <p:cNvPr id="5" name="Content Placeholder 2">
            <a:extLst>
              <a:ext uri="{FF2B5EF4-FFF2-40B4-BE49-F238E27FC236}">
                <a16:creationId xmlns:a16="http://schemas.microsoft.com/office/drawing/2014/main" id="{0D4F558C-D7CA-E1B7-113B-99C30803B901}"/>
              </a:ext>
            </a:extLst>
          </p:cNvPr>
          <p:cNvGraphicFramePr>
            <a:graphicFrameLocks noGrp="1"/>
          </p:cNvGraphicFramePr>
          <p:nvPr>
            <p:ph idx="1"/>
          </p:nvPr>
        </p:nvGraphicFramePr>
        <p:xfrm>
          <a:off x="647700" y="2171700"/>
          <a:ext cx="11087100" cy="41376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773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841248" y="334644"/>
            <a:ext cx="10509504" cy="1076914"/>
          </a:xfrm>
        </p:spPr>
        <p:txBody>
          <a:bodyPr anchor="ctr">
            <a:normAutofit/>
          </a:bodyPr>
          <a:lstStyle/>
          <a:p>
            <a:r>
              <a:rPr lang="en-US" dirty="0"/>
              <a:t>Conclusion</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4118AB02-52DA-CCD3-D5DC-4E0FE6B8C171}"/>
              </a:ext>
            </a:extLst>
          </p:cNvPr>
          <p:cNvGraphicFramePr>
            <a:graphicFrameLocks noGrp="1"/>
          </p:cNvGraphicFramePr>
          <p:nvPr>
            <p:ph idx="1"/>
            <p:extLst>
              <p:ext uri="{D42A27DB-BD31-4B8C-83A1-F6EECF244321}">
                <p14:modId xmlns:p14="http://schemas.microsoft.com/office/powerpoint/2010/main" val="1304247432"/>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964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5080216" y="1076324"/>
            <a:ext cx="6272784" cy="1535051"/>
          </a:xfrm>
        </p:spPr>
        <p:txBody>
          <a:bodyPr anchor="b">
            <a:normAutofit/>
          </a:bodyPr>
          <a:lstStyle/>
          <a:p>
            <a:r>
              <a:rPr lang="en-US" sz="5200"/>
              <a:t>Challenges During Project</a:t>
            </a:r>
          </a:p>
        </p:txBody>
      </p:sp>
      <p:pic>
        <p:nvPicPr>
          <p:cNvPr id="5" name="Picture 4" descr="A race between four rabbits and one tortoise and the tortoise is on the lead">
            <a:extLst>
              <a:ext uri="{FF2B5EF4-FFF2-40B4-BE49-F238E27FC236}">
                <a16:creationId xmlns:a16="http://schemas.microsoft.com/office/drawing/2014/main" id="{62333235-769C-655E-FFEC-193C23EB603C}"/>
              </a:ext>
            </a:extLst>
          </p:cNvPr>
          <p:cNvPicPr>
            <a:picLocks noChangeAspect="1"/>
          </p:cNvPicPr>
          <p:nvPr/>
        </p:nvPicPr>
        <p:blipFill rotWithShape="1">
          <a:blip r:embed="rId2"/>
          <a:srcRect l="24147" r="22642" b="2"/>
          <a:stretch/>
        </p:blipFill>
        <p:spPr>
          <a:xfrm>
            <a:off x="20" y="10"/>
            <a:ext cx="4505305"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5080216" y="3351276"/>
            <a:ext cx="6272784" cy="2825686"/>
          </a:xfrm>
        </p:spPr>
        <p:txBody>
          <a:bodyPr>
            <a:normAutofit/>
          </a:bodyPr>
          <a:lstStyle/>
          <a:p>
            <a:pPr marL="0" indent="0">
              <a:buNone/>
            </a:pPr>
            <a:r>
              <a:rPr lang="en-US" sz="1800"/>
              <a:t>While I had a base knowledge of Python going into this course, the challenges I faced while completing this project I faced were:</a:t>
            </a:r>
          </a:p>
          <a:p>
            <a:r>
              <a:rPr lang="en-US" sz="1800"/>
              <a:t>Learning how to convert data to a CSV file.</a:t>
            </a:r>
          </a:p>
          <a:p>
            <a:r>
              <a:rPr lang="en-US" sz="1800"/>
              <a:t>Learning how to utilize pandas and matplotlib.</a:t>
            </a:r>
          </a:p>
          <a:p>
            <a:r>
              <a:rPr lang="en-US" sz="1800"/>
              <a:t>Using Spyder IDE, as I have only used Visual Studio Code in the past.</a:t>
            </a:r>
          </a:p>
        </p:txBody>
      </p:sp>
    </p:spTree>
    <p:extLst>
      <p:ext uri="{BB962C8B-B14F-4D97-AF65-F5344CB8AC3E}">
        <p14:creationId xmlns:p14="http://schemas.microsoft.com/office/powerpoint/2010/main" val="614555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841248" y="334644"/>
            <a:ext cx="10509504" cy="1076914"/>
          </a:xfrm>
        </p:spPr>
        <p:txBody>
          <a:bodyPr anchor="ctr">
            <a:normAutofit/>
          </a:bodyPr>
          <a:lstStyle/>
          <a:p>
            <a:r>
              <a:rPr lang="en-US" dirty="0"/>
              <a:t>Career Skills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BB268321-0949-676B-75D9-77429D765E69}"/>
              </a:ext>
            </a:extLst>
          </p:cNvPr>
          <p:cNvGraphicFramePr>
            <a:graphicFrameLocks noGrp="1"/>
          </p:cNvGraphicFramePr>
          <p:nvPr>
            <p:ph idx="1"/>
            <p:extLst>
              <p:ext uri="{D42A27DB-BD31-4B8C-83A1-F6EECF244321}">
                <p14:modId xmlns:p14="http://schemas.microsoft.com/office/powerpoint/2010/main" val="97658974"/>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8239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p:txBody>
          <a:bodyPr/>
          <a:lstStyle/>
          <a:p>
            <a:r>
              <a:rPr lang="en-US" dirty="0"/>
              <a:t>Design and Setup</a:t>
            </a: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p:txBody>
          <a:bodyPr/>
          <a:lstStyle/>
          <a:p>
            <a:pPr marL="0" indent="0">
              <a:buNone/>
            </a:pPr>
            <a:r>
              <a:rPr lang="en-US" dirty="0"/>
              <a:t>Planning the design of your software development project is an extremely important part of the development process. A flowchart is created before starting a process to determine the logical flow before any code is executed. Common flowchart symbols are shown below.</a:t>
            </a:r>
          </a:p>
        </p:txBody>
      </p:sp>
      <p:sp>
        <p:nvSpPr>
          <p:cNvPr id="4" name="Rectangle 3" descr="Rectangle representing Process.">
            <a:extLst>
              <a:ext uri="{FF2B5EF4-FFF2-40B4-BE49-F238E27FC236}">
                <a16:creationId xmlns:a16="http://schemas.microsoft.com/office/drawing/2014/main" id="{25A38BF1-F1AC-E71A-7DF7-DB6CD228EDE9}"/>
              </a:ext>
            </a:extLst>
          </p:cNvPr>
          <p:cNvSpPr/>
          <p:nvPr/>
        </p:nvSpPr>
        <p:spPr>
          <a:xfrm>
            <a:off x="3140347" y="4606290"/>
            <a:ext cx="1257300" cy="5353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Parallelogram 4" descr="Parallelogram representing Data.">
            <a:extLst>
              <a:ext uri="{FF2B5EF4-FFF2-40B4-BE49-F238E27FC236}">
                <a16:creationId xmlns:a16="http://schemas.microsoft.com/office/drawing/2014/main" id="{B5E80532-6635-321B-F794-0A12E820CD3F}"/>
              </a:ext>
            </a:extLst>
          </p:cNvPr>
          <p:cNvSpPr/>
          <p:nvPr/>
        </p:nvSpPr>
        <p:spPr>
          <a:xfrm>
            <a:off x="5011057" y="4618355"/>
            <a:ext cx="1263015" cy="565150"/>
          </a:xfrm>
          <a:prstGeom prst="parallelogram">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Flowchart: Decision 199" descr="Diamond shape representing Decision.">
            <a:extLst>
              <a:ext uri="{FF2B5EF4-FFF2-40B4-BE49-F238E27FC236}">
                <a16:creationId xmlns:a16="http://schemas.microsoft.com/office/drawing/2014/main" id="{2A6D9F74-3C39-9FC3-5F05-7DD60C645E18}"/>
              </a:ext>
            </a:extLst>
          </p:cNvPr>
          <p:cNvSpPr/>
          <p:nvPr/>
        </p:nvSpPr>
        <p:spPr>
          <a:xfrm>
            <a:off x="6655707" y="4460240"/>
            <a:ext cx="1455420" cy="781685"/>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Flowchart: Terminator 203" descr="Oval representing Termination.">
            <a:extLst>
              <a:ext uri="{FF2B5EF4-FFF2-40B4-BE49-F238E27FC236}">
                <a16:creationId xmlns:a16="http://schemas.microsoft.com/office/drawing/2014/main" id="{AC462EF8-19EA-E32B-B7CE-D33CF062A5FB}"/>
              </a:ext>
            </a:extLst>
          </p:cNvPr>
          <p:cNvSpPr/>
          <p:nvPr/>
        </p:nvSpPr>
        <p:spPr>
          <a:xfrm>
            <a:off x="3140347" y="5665470"/>
            <a:ext cx="1413510" cy="414655"/>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lowchart: Connector 204" descr="Circle representing  a  Connector.">
            <a:extLst>
              <a:ext uri="{FF2B5EF4-FFF2-40B4-BE49-F238E27FC236}">
                <a16:creationId xmlns:a16="http://schemas.microsoft.com/office/drawing/2014/main" id="{B442D06E-CAB1-BB3B-7BD2-3FFF6D30E2B5}"/>
              </a:ext>
            </a:extLst>
          </p:cNvPr>
          <p:cNvSpPr/>
          <p:nvPr/>
        </p:nvSpPr>
        <p:spPr>
          <a:xfrm>
            <a:off x="5419997" y="5447665"/>
            <a:ext cx="967740" cy="86169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196">
            <a:extLst>
              <a:ext uri="{FF2B5EF4-FFF2-40B4-BE49-F238E27FC236}">
                <a16:creationId xmlns:a16="http://schemas.microsoft.com/office/drawing/2014/main" id="{841C44E7-7454-1FE2-AB51-A4A13028C999}"/>
              </a:ext>
            </a:extLst>
          </p:cNvPr>
          <p:cNvSpPr txBox="1"/>
          <p:nvPr/>
        </p:nvSpPr>
        <p:spPr>
          <a:xfrm>
            <a:off x="3362597" y="4714875"/>
            <a:ext cx="895985" cy="30670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a:effectLst/>
                <a:latin typeface="Times New Roman" panose="02020603050405020304" pitchFamily="18" charset="0"/>
                <a:ea typeface="Times New Roman" panose="02020603050405020304" pitchFamily="18" charset="0"/>
              </a:rPr>
              <a:t>Process</a:t>
            </a:r>
            <a:endParaRPr lang="en-US" sz="1000">
              <a:effectLst/>
              <a:latin typeface="Times New Roman" panose="02020603050405020304" pitchFamily="18" charset="0"/>
              <a:ea typeface="Times New Roman" panose="02020603050405020304" pitchFamily="18" charset="0"/>
            </a:endParaRPr>
          </a:p>
        </p:txBody>
      </p:sp>
      <p:sp>
        <p:nvSpPr>
          <p:cNvPr id="10" name="Text Box 2">
            <a:extLst>
              <a:ext uri="{FF2B5EF4-FFF2-40B4-BE49-F238E27FC236}">
                <a16:creationId xmlns:a16="http://schemas.microsoft.com/office/drawing/2014/main" id="{7B1F9D72-080D-D62D-6AA7-5E2DB83C56B2}"/>
              </a:ext>
            </a:extLst>
          </p:cNvPr>
          <p:cNvSpPr txBox="1">
            <a:spLocks noChangeArrowheads="1"/>
          </p:cNvSpPr>
          <p:nvPr/>
        </p:nvSpPr>
        <p:spPr bwMode="auto">
          <a:xfrm>
            <a:off x="5164727" y="4758055"/>
            <a:ext cx="946150" cy="3683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1000" b="1">
                <a:ln>
                  <a:noFill/>
                </a:ln>
                <a:effectLst/>
                <a:latin typeface="Times New Roman" panose="02020603050405020304" pitchFamily="18" charset="0"/>
                <a:ea typeface="Times New Roman" panose="02020603050405020304" pitchFamily="18" charset="0"/>
              </a:rPr>
              <a:t>Display</a:t>
            </a:r>
            <a:endParaRPr lang="en-US" sz="1000">
              <a:effectLst/>
              <a:latin typeface="Times New Roman" panose="02020603050405020304" pitchFamily="18" charset="0"/>
              <a:ea typeface="Times New Roman" panose="02020603050405020304" pitchFamily="18" charset="0"/>
            </a:endParaRPr>
          </a:p>
        </p:txBody>
      </p:sp>
      <p:sp>
        <p:nvSpPr>
          <p:cNvPr id="11" name="Text Box 202">
            <a:extLst>
              <a:ext uri="{FF2B5EF4-FFF2-40B4-BE49-F238E27FC236}">
                <a16:creationId xmlns:a16="http://schemas.microsoft.com/office/drawing/2014/main" id="{57383BC3-CD39-D691-81E2-0EC8B0F2E46D}"/>
              </a:ext>
            </a:extLst>
          </p:cNvPr>
          <p:cNvSpPr txBox="1"/>
          <p:nvPr/>
        </p:nvSpPr>
        <p:spPr>
          <a:xfrm>
            <a:off x="3350532" y="5713095"/>
            <a:ext cx="1010285" cy="30670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a:effectLst/>
                <a:latin typeface="Times New Roman" panose="02020603050405020304" pitchFamily="18" charset="0"/>
                <a:ea typeface="Times New Roman" panose="02020603050405020304" pitchFamily="18" charset="0"/>
              </a:rPr>
              <a:t>Termination</a:t>
            </a:r>
            <a:endParaRPr lang="en-US" sz="1000">
              <a:effectLst/>
              <a:latin typeface="Times New Roman" panose="02020603050405020304" pitchFamily="18" charset="0"/>
              <a:ea typeface="Times New Roman" panose="02020603050405020304" pitchFamily="18" charset="0"/>
            </a:endParaRPr>
          </a:p>
        </p:txBody>
      </p:sp>
      <p:sp>
        <p:nvSpPr>
          <p:cNvPr id="12" name="Text Box 200">
            <a:extLst>
              <a:ext uri="{FF2B5EF4-FFF2-40B4-BE49-F238E27FC236}">
                <a16:creationId xmlns:a16="http://schemas.microsoft.com/office/drawing/2014/main" id="{988BBFA3-5A44-E24B-0698-E645E5F0AC13}"/>
              </a:ext>
            </a:extLst>
          </p:cNvPr>
          <p:cNvSpPr txBox="1"/>
          <p:nvPr/>
        </p:nvSpPr>
        <p:spPr>
          <a:xfrm>
            <a:off x="6994797" y="4688840"/>
            <a:ext cx="805180" cy="30670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a:effectLst/>
                <a:latin typeface="Times New Roman" panose="02020603050405020304" pitchFamily="18" charset="0"/>
                <a:ea typeface="Times New Roman" panose="02020603050405020304" pitchFamily="18" charset="0"/>
              </a:rPr>
              <a:t>Decision</a:t>
            </a:r>
            <a:endParaRPr lang="en-US" sz="1000">
              <a:effectLst/>
              <a:latin typeface="Times New Roman" panose="02020603050405020304" pitchFamily="18" charset="0"/>
              <a:ea typeface="Times New Roman" panose="02020603050405020304" pitchFamily="18" charset="0"/>
            </a:endParaRPr>
          </a:p>
        </p:txBody>
      </p:sp>
      <p:sp>
        <p:nvSpPr>
          <p:cNvPr id="13" name="Text Box 209">
            <a:extLst>
              <a:ext uri="{FF2B5EF4-FFF2-40B4-BE49-F238E27FC236}">
                <a16:creationId xmlns:a16="http://schemas.microsoft.com/office/drawing/2014/main" id="{6E96D49D-4050-185A-F655-CECE9D8F62F2}"/>
              </a:ext>
            </a:extLst>
          </p:cNvPr>
          <p:cNvSpPr txBox="1"/>
          <p:nvPr/>
        </p:nvSpPr>
        <p:spPr>
          <a:xfrm>
            <a:off x="5491117" y="5726430"/>
            <a:ext cx="781685" cy="29337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000" b="1">
                <a:effectLst/>
                <a:latin typeface="Times New Roman" panose="02020603050405020304" pitchFamily="18" charset="0"/>
                <a:ea typeface="Times New Roman" panose="02020603050405020304" pitchFamily="18" charset="0"/>
              </a:rPr>
              <a:t>Connector</a:t>
            </a:r>
            <a:endParaRPr lang="en-US" sz="1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4013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6838569"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9152B0-C80F-1A88-AC9C-39EECF5B7B82}"/>
              </a:ext>
            </a:extLst>
          </p:cNvPr>
          <p:cNvSpPr>
            <a:spLocks noGrp="1"/>
          </p:cNvSpPr>
          <p:nvPr>
            <p:ph type="title"/>
          </p:nvPr>
        </p:nvSpPr>
        <p:spPr>
          <a:xfrm>
            <a:off x="841246" y="978619"/>
            <a:ext cx="5991244" cy="1106424"/>
          </a:xfrm>
        </p:spPr>
        <p:txBody>
          <a:bodyPr vert="horz" lIns="91440" tIns="45720" rIns="91440" bIns="45720" rtlCol="0" anchor="ctr">
            <a:normAutofit/>
          </a:bodyPr>
          <a:lstStyle/>
          <a:p>
            <a:pPr>
              <a:lnSpc>
                <a:spcPct val="90000"/>
              </a:lnSpc>
            </a:pPr>
            <a:r>
              <a:rPr lang="en-US" sz="3200"/>
              <a:t>Flowchart</a:t>
            </a:r>
          </a:p>
        </p:txBody>
      </p:sp>
      <p:sp>
        <p:nvSpPr>
          <p:cNvPr id="20" name="Rectangle 19">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8" y="2093976"/>
            <a:ext cx="5846683"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ECEF8775-9793-EA3A-0536-E6FECBBF0A89}"/>
              </a:ext>
            </a:extLst>
          </p:cNvPr>
          <p:cNvSpPr>
            <a:spLocks noGrp="1"/>
          </p:cNvSpPr>
          <p:nvPr>
            <p:ph type="body" sz="half" idx="2"/>
          </p:nvPr>
        </p:nvSpPr>
        <p:spPr>
          <a:xfrm>
            <a:off x="841248" y="2252870"/>
            <a:ext cx="5993892" cy="3560251"/>
          </a:xfrm>
        </p:spPr>
        <p:txBody>
          <a:bodyPr vert="horz" lIns="91440" tIns="45720" rIns="91440" bIns="45720" rtlCol="0">
            <a:normAutofit/>
          </a:bodyPr>
          <a:lstStyle/>
          <a:p>
            <a:pPr indent="-228600">
              <a:lnSpc>
                <a:spcPct val="100000"/>
              </a:lnSpc>
              <a:buFont typeface="Arial" panose="020B0604020202020204" pitchFamily="34" charset="0"/>
              <a:buChar char="•"/>
            </a:pPr>
            <a:r>
              <a:rPr lang="en-US" dirty="0"/>
              <a:t>Includes the following processes:</a:t>
            </a:r>
            <a:endParaRPr lang="en-US"/>
          </a:p>
          <a:p>
            <a:pPr marL="228600" indent="-228600">
              <a:lnSpc>
                <a:spcPct val="100000"/>
              </a:lnSpc>
              <a:buFont typeface="Arial" panose="020B0604020202020204" pitchFamily="34" charset="0"/>
              <a:buChar char="•"/>
            </a:pPr>
            <a:r>
              <a:rPr lang="en-US">
                <a:effectLst/>
              </a:rPr>
              <a:t>Run a basic Python program</a:t>
            </a:r>
          </a:p>
          <a:p>
            <a:pPr marL="228600" indent="-228600">
              <a:lnSpc>
                <a:spcPct val="100000"/>
              </a:lnSpc>
              <a:buFont typeface="Arial" panose="020B0604020202020204" pitchFamily="34" charset="0"/>
              <a:buChar char="•"/>
            </a:pPr>
            <a:r>
              <a:rPr lang="en-US">
                <a:effectLst/>
              </a:rPr>
              <a:t>Download weather data to a database.</a:t>
            </a:r>
          </a:p>
          <a:p>
            <a:pPr marL="228600" indent="-228600">
              <a:lnSpc>
                <a:spcPct val="100000"/>
              </a:lnSpc>
              <a:buFont typeface="Arial" panose="020B0604020202020204" pitchFamily="34" charset="0"/>
              <a:buChar char="•"/>
            </a:pPr>
            <a:r>
              <a:rPr lang="en-US">
                <a:effectLst/>
              </a:rPr>
              <a:t>Query the weather data </a:t>
            </a:r>
          </a:p>
          <a:p>
            <a:pPr marL="228600" indent="-228600">
              <a:lnSpc>
                <a:spcPct val="100000"/>
              </a:lnSpc>
              <a:buFont typeface="Arial" panose="020B0604020202020204" pitchFamily="34" charset="0"/>
              <a:buChar char="•"/>
            </a:pPr>
            <a:r>
              <a:rPr lang="en-US">
                <a:effectLst/>
              </a:rPr>
              <a:t>Extract weather data from database into a comma separated file with python</a:t>
            </a:r>
          </a:p>
          <a:p>
            <a:pPr marL="228600" indent="-228600">
              <a:lnSpc>
                <a:spcPct val="100000"/>
              </a:lnSpc>
              <a:buFont typeface="Arial" panose="020B0604020202020204" pitchFamily="34" charset="0"/>
              <a:buChar char="•"/>
            </a:pPr>
            <a:r>
              <a:rPr lang="en-US">
                <a:effectLst/>
              </a:rPr>
              <a:t>Cleanse weather data</a:t>
            </a:r>
          </a:p>
          <a:p>
            <a:pPr marL="228600" indent="-228600">
              <a:lnSpc>
                <a:spcPct val="100000"/>
              </a:lnSpc>
              <a:buFont typeface="Arial" panose="020B0604020202020204" pitchFamily="34" charset="0"/>
              <a:buChar char="•"/>
            </a:pPr>
            <a:r>
              <a:rPr lang="en-US">
                <a:effectLst/>
              </a:rPr>
              <a:t>Use Python data analytics modules to develop graphical models</a:t>
            </a:r>
          </a:p>
          <a:p>
            <a:pPr indent="-228600">
              <a:lnSpc>
                <a:spcPct val="100000"/>
              </a:lnSpc>
              <a:buFont typeface="Arial" panose="020B0604020202020204" pitchFamily="34" charset="0"/>
              <a:buChar char="•"/>
            </a:pPr>
            <a:endParaRPr lang="en-US"/>
          </a:p>
        </p:txBody>
      </p:sp>
      <p:pic>
        <p:nvPicPr>
          <p:cNvPr id="5" name="Picture Placeholder 3" descr="A diagram of a data flow&#10;&#10;Description automatically generated">
            <a:extLst>
              <a:ext uri="{FF2B5EF4-FFF2-40B4-BE49-F238E27FC236}">
                <a16:creationId xmlns:a16="http://schemas.microsoft.com/office/drawing/2014/main" id="{383BCAC0-427D-B342-95BD-5E02CE2B34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30" t="135" r="2592" b="-4861"/>
          <a:stretch/>
        </p:blipFill>
        <p:spPr>
          <a:xfrm>
            <a:off x="7612872" y="190376"/>
            <a:ext cx="3701670" cy="6739188"/>
          </a:xfrm>
          <a:prstGeom prst="rect">
            <a:avLst/>
          </a:prstGeom>
        </p:spPr>
      </p:pic>
    </p:spTree>
    <p:extLst>
      <p:ext uri="{BB962C8B-B14F-4D97-AF65-F5344CB8AC3E}">
        <p14:creationId xmlns:p14="http://schemas.microsoft.com/office/powerpoint/2010/main" val="930304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621792" y="1161288"/>
            <a:ext cx="3602736" cy="4526280"/>
          </a:xfrm>
        </p:spPr>
        <p:txBody>
          <a:bodyPr>
            <a:normAutofit/>
          </a:bodyPr>
          <a:lstStyle/>
          <a:p>
            <a:r>
              <a:rPr lang="en-US"/>
              <a:t>Basic Python Program</a:t>
            </a:r>
            <a:endParaRPr lang="en-US" dirty="0"/>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5434149" y="932688"/>
            <a:ext cx="5916603" cy="4992624"/>
          </a:xfrm>
        </p:spPr>
        <p:txBody>
          <a:bodyPr anchor="ctr">
            <a:normAutofit/>
          </a:bodyPr>
          <a:lstStyle/>
          <a:p>
            <a:pPr marL="0" indent="0">
              <a:buNone/>
            </a:pPr>
            <a:r>
              <a:rPr lang="en-US" sz="2000"/>
              <a:t>After creating a flowchart documenting the process of our weather data analysis program, we were tasked with creating a basic Python program. This program takes three user inputs: name, city, and temperature. The program then uses a conditional statement that reads the inputs and outputs one message if the temperature is over 60 degrees and another if the temperature is under 60 degrees.  </a:t>
            </a:r>
          </a:p>
        </p:txBody>
      </p:sp>
    </p:spTree>
    <p:extLst>
      <p:ext uri="{BB962C8B-B14F-4D97-AF65-F5344CB8AC3E}">
        <p14:creationId xmlns:p14="http://schemas.microsoft.com/office/powerpoint/2010/main" val="3725461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F127-74C8-88C0-DA58-731E603077E0}"/>
              </a:ext>
            </a:extLst>
          </p:cNvPr>
          <p:cNvSpPr>
            <a:spLocks noGrp="1"/>
          </p:cNvSpPr>
          <p:nvPr>
            <p:ph type="title"/>
          </p:nvPr>
        </p:nvSpPr>
        <p:spPr/>
        <p:txBody>
          <a:bodyPr/>
          <a:lstStyle/>
          <a:p>
            <a:r>
              <a:rPr lang="en-US" dirty="0"/>
              <a:t>Python Program </a:t>
            </a:r>
            <a:r>
              <a:rPr lang="en-US" b="0" dirty="0"/>
              <a:t>(Screenshot)</a:t>
            </a:r>
            <a:endParaRPr lang="en-US" dirty="0"/>
          </a:p>
        </p:txBody>
      </p:sp>
      <p:pic>
        <p:nvPicPr>
          <p:cNvPr id="4" name="Picture Placeholder 3">
            <a:extLst>
              <a:ext uri="{FF2B5EF4-FFF2-40B4-BE49-F238E27FC236}">
                <a16:creationId xmlns:a16="http://schemas.microsoft.com/office/drawing/2014/main" id="{2E0020AC-AC29-5176-F103-B2A0A980BD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7" t="-1192" r="-1576" b="-377"/>
          <a:stretch/>
        </p:blipFill>
        <p:spPr>
          <a:xfrm>
            <a:off x="908304" y="1507416"/>
            <a:ext cx="10586148" cy="5164370"/>
          </a:xfrm>
        </p:spPr>
      </p:pic>
    </p:spTree>
    <p:extLst>
      <p:ext uri="{BB962C8B-B14F-4D97-AF65-F5344CB8AC3E}">
        <p14:creationId xmlns:p14="http://schemas.microsoft.com/office/powerpoint/2010/main" val="3353282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774D1E-5605-1D48-1597-5ECE52C75FA7}"/>
              </a:ext>
            </a:extLst>
          </p:cNvPr>
          <p:cNvSpPr>
            <a:spLocks noGrp="1"/>
          </p:cNvSpPr>
          <p:nvPr>
            <p:ph type="title"/>
          </p:nvPr>
        </p:nvSpPr>
        <p:spPr>
          <a:xfrm>
            <a:off x="5080216" y="1076324"/>
            <a:ext cx="6272784" cy="1535051"/>
          </a:xfrm>
        </p:spPr>
        <p:txBody>
          <a:bodyPr anchor="b">
            <a:normAutofit/>
          </a:bodyPr>
          <a:lstStyle/>
          <a:p>
            <a:r>
              <a:rPr lang="en-US" sz="5200"/>
              <a:t>Downloading Weather Data</a:t>
            </a:r>
          </a:p>
        </p:txBody>
      </p:sp>
      <p:pic>
        <p:nvPicPr>
          <p:cNvPr id="5" name="Picture 4" descr="A formation of rainfall cloud">
            <a:extLst>
              <a:ext uri="{FF2B5EF4-FFF2-40B4-BE49-F238E27FC236}">
                <a16:creationId xmlns:a16="http://schemas.microsoft.com/office/drawing/2014/main" id="{75F0E55E-8EB9-04CB-7023-75650D335810}"/>
              </a:ext>
            </a:extLst>
          </p:cNvPr>
          <p:cNvPicPr>
            <a:picLocks noChangeAspect="1"/>
          </p:cNvPicPr>
          <p:nvPr/>
        </p:nvPicPr>
        <p:blipFill rotWithShape="1">
          <a:blip r:embed="rId2"/>
          <a:srcRect l="13186" r="42963" b="-1"/>
          <a:stretch/>
        </p:blipFill>
        <p:spPr>
          <a:xfrm>
            <a:off x="20" y="10"/>
            <a:ext cx="4505305"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1714B44-4245-9575-CD35-8A6BEFD5FD62}"/>
              </a:ext>
            </a:extLst>
          </p:cNvPr>
          <p:cNvSpPr>
            <a:spLocks noGrp="1"/>
          </p:cNvSpPr>
          <p:nvPr>
            <p:ph idx="1"/>
          </p:nvPr>
        </p:nvSpPr>
        <p:spPr>
          <a:xfrm>
            <a:off x="5080216" y="3351276"/>
            <a:ext cx="6272784" cy="2825686"/>
          </a:xfrm>
        </p:spPr>
        <p:txBody>
          <a:bodyPr>
            <a:normAutofit/>
          </a:bodyPr>
          <a:lstStyle/>
          <a:p>
            <a:pPr marL="0" indent="0">
              <a:buNone/>
            </a:pPr>
            <a:r>
              <a:rPr lang="en-US" sz="1800"/>
              <a:t>The US National Oceanic and Atmospheric Administration (NOAA) provides free access to nationwide weather observations via a cloud-based API. In this part of the course project, we created a Python program that downloaded a data set of recent weather observations for our current locations. This Python program creates a database on our computer’s hard drive and stores the data in a table for future use. </a:t>
            </a:r>
          </a:p>
        </p:txBody>
      </p:sp>
    </p:spTree>
    <p:extLst>
      <p:ext uri="{BB962C8B-B14F-4D97-AF65-F5344CB8AC3E}">
        <p14:creationId xmlns:p14="http://schemas.microsoft.com/office/powerpoint/2010/main" val="3230791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90D01200-0224-43C5-AB38-FB4D16B73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6BED07-BC14-099B-B102-04791D56B77B}"/>
              </a:ext>
            </a:extLst>
          </p:cNvPr>
          <p:cNvSpPr>
            <a:spLocks noGrp="1"/>
          </p:cNvSpPr>
          <p:nvPr>
            <p:ph type="title"/>
          </p:nvPr>
        </p:nvSpPr>
        <p:spPr>
          <a:xfrm>
            <a:off x="704850" y="1680478"/>
            <a:ext cx="3667522" cy="932335"/>
          </a:xfrm>
        </p:spPr>
        <p:txBody>
          <a:bodyPr vert="horz" lIns="91440" tIns="45720" rIns="91440" bIns="45720" rtlCol="0" anchor="b">
            <a:normAutofit/>
          </a:bodyPr>
          <a:lstStyle/>
          <a:p>
            <a:pPr>
              <a:lnSpc>
                <a:spcPct val="90000"/>
              </a:lnSpc>
            </a:pPr>
            <a:r>
              <a:rPr lang="en-US" sz="2800" dirty="0" err="1"/>
              <a:t>BuildWeatherDb.py</a:t>
            </a:r>
            <a:r>
              <a:rPr lang="en-US" sz="2800" dirty="0"/>
              <a:t> Code </a:t>
            </a:r>
            <a:r>
              <a:rPr lang="en-US" sz="2800" b="0" dirty="0"/>
              <a:t>(Screenshot)</a:t>
            </a:r>
          </a:p>
        </p:txBody>
      </p:sp>
      <p:sp>
        <p:nvSpPr>
          <p:cNvPr id="18" name="Rectangle 17">
            <a:extLst>
              <a:ext uri="{FF2B5EF4-FFF2-40B4-BE49-F238E27FC236}">
                <a16:creationId xmlns:a16="http://schemas.microsoft.com/office/drawing/2014/main" id="{728A44A4-A002-4A88-9FC9-1D0566C97A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E7D5C7B-DD16-401B-85CE-4AAA2A4F5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F8C59B7-A887-1F3D-0E05-D0DB8741E8A8}"/>
              </a:ext>
            </a:extLst>
          </p:cNvPr>
          <p:cNvSpPr>
            <a:spLocks noGrp="1"/>
          </p:cNvSpPr>
          <p:nvPr>
            <p:ph type="body" sz="half" idx="2"/>
          </p:nvPr>
        </p:nvSpPr>
        <p:spPr>
          <a:xfrm>
            <a:off x="612648" y="3355848"/>
            <a:ext cx="6268770" cy="2825496"/>
          </a:xfrm>
        </p:spPr>
        <p:txBody>
          <a:bodyPr vert="horz" lIns="91440" tIns="45720" rIns="91440" bIns="45720" rtlCol="0">
            <a:normAutofit/>
          </a:bodyPr>
          <a:lstStyle/>
          <a:p>
            <a:pPr indent="-228600">
              <a:buFont typeface="Arial" panose="020B0604020202020204" pitchFamily="34" charset="0"/>
              <a:buChar char="•"/>
            </a:pPr>
            <a:r>
              <a:rPr lang="en-US" dirty="0"/>
              <a:t>Screenshot of code in Spyder</a:t>
            </a:r>
          </a:p>
          <a:p>
            <a:pPr indent="-228600">
              <a:buFont typeface="Arial" panose="020B0604020202020204" pitchFamily="34" charset="0"/>
              <a:buChar char="•"/>
            </a:pPr>
            <a:endParaRPr lang="en-US" dirty="0"/>
          </a:p>
        </p:txBody>
      </p:sp>
      <p:pic>
        <p:nvPicPr>
          <p:cNvPr id="5" name="Picture Placeholder 3" descr="A screenshot of a computer program&#10;&#10;Description automatically generated">
            <a:extLst>
              <a:ext uri="{FF2B5EF4-FFF2-40B4-BE49-F238E27FC236}">
                <a16:creationId xmlns:a16="http://schemas.microsoft.com/office/drawing/2014/main" id="{A823D7CE-5D52-3953-2D38-C6E731C9DD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0" b="10591"/>
          <a:stretch/>
        </p:blipFill>
        <p:spPr>
          <a:xfrm>
            <a:off x="5435874" y="251760"/>
            <a:ext cx="6051276" cy="6354480"/>
          </a:xfrm>
          <a:prstGeom prst="rect">
            <a:avLst/>
          </a:prstGeom>
        </p:spPr>
      </p:pic>
    </p:spTree>
    <p:extLst>
      <p:ext uri="{BB962C8B-B14F-4D97-AF65-F5344CB8AC3E}">
        <p14:creationId xmlns:p14="http://schemas.microsoft.com/office/powerpoint/2010/main" val="1170485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868C07-BF25-629D-6988-7413F46D2105}"/>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dirty="0"/>
              <a:t>Python Console </a:t>
            </a:r>
            <a:r>
              <a:rPr lang="en-US" b="0" dirty="0"/>
              <a:t>(Screenshot)</a:t>
            </a:r>
            <a:endParaRPr lang="en-US" b="0"/>
          </a:p>
        </p:txBody>
      </p:sp>
      <p:sp>
        <p:nvSpPr>
          <p:cNvPr id="18" name="Rectangle: Rounded Corners 17">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extBox 3">
            <a:extLst>
              <a:ext uri="{FF2B5EF4-FFF2-40B4-BE49-F238E27FC236}">
                <a16:creationId xmlns:a16="http://schemas.microsoft.com/office/drawing/2014/main" id="{CEA035D5-D74F-4FAB-9C12-85FF452E2742}"/>
              </a:ext>
            </a:extLst>
          </p:cNvPr>
          <p:cNvSpPr txBox="1"/>
          <p:nvPr/>
        </p:nvSpPr>
        <p:spPr>
          <a:xfrm>
            <a:off x="2615738" y="1263807"/>
            <a:ext cx="6960524" cy="598516"/>
          </a:xfrm>
          <a:prstGeom prst="rect">
            <a:avLst/>
          </a:prstGeom>
        </p:spPr>
        <p:txBody>
          <a:bodyPr vert="horz" lIns="91440" tIns="45720" rIns="91440" bIns="45720" rtlCol="0" anchor="ctr">
            <a:normAutofit/>
          </a:bodyPr>
          <a:lstStyle/>
          <a:p>
            <a:pPr algn="ctr">
              <a:spcBef>
                <a:spcPts val="1000"/>
              </a:spcBef>
            </a:pPr>
            <a:r>
              <a:rPr lang="en-US" sz="1600">
                <a:solidFill>
                  <a:schemeClr val="bg1"/>
                </a:solidFill>
              </a:rPr>
              <a:t>Screenshot of program output in Python console showing program executed  successfully</a:t>
            </a:r>
          </a:p>
        </p:txBody>
      </p:sp>
      <p:pic>
        <p:nvPicPr>
          <p:cNvPr id="5" name="Picture Placeholder 3" descr="A screenshot of a computer&#10;&#10;Description automatically generated">
            <a:extLst>
              <a:ext uri="{FF2B5EF4-FFF2-40B4-BE49-F238E27FC236}">
                <a16:creationId xmlns:a16="http://schemas.microsoft.com/office/drawing/2014/main" id="{3168CDF2-01A6-063A-E057-2DDF5ABDBB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4" r="3871"/>
          <a:stretch/>
        </p:blipFill>
        <p:spPr>
          <a:xfrm>
            <a:off x="2339189" y="2139484"/>
            <a:ext cx="7513621" cy="4096512"/>
          </a:xfrm>
          <a:prstGeom prst="rect">
            <a:avLst/>
          </a:prstGeom>
        </p:spPr>
      </p:pic>
    </p:spTree>
    <p:extLst>
      <p:ext uri="{BB962C8B-B14F-4D97-AF65-F5344CB8AC3E}">
        <p14:creationId xmlns:p14="http://schemas.microsoft.com/office/powerpoint/2010/main" val="4021160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226</TotalTime>
  <Words>1239</Words>
  <Application>Microsoft Macintosh PowerPoint</Application>
  <PresentationFormat>Widescreen</PresentationFormat>
  <Paragraphs>89</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Avenir Next LT Pro</vt:lpstr>
      <vt:lpstr>Calibri</vt:lpstr>
      <vt:lpstr>Neue Haas Grotesk Text Pro</vt:lpstr>
      <vt:lpstr>Times New Roman</vt:lpstr>
      <vt:lpstr>AccentBoxVTI</vt:lpstr>
      <vt:lpstr>Python Data Analysis</vt:lpstr>
      <vt:lpstr>Introduction</vt:lpstr>
      <vt:lpstr>Design and Setup</vt:lpstr>
      <vt:lpstr>Flowchart</vt:lpstr>
      <vt:lpstr>Basic Python Program</vt:lpstr>
      <vt:lpstr>Python Program (Screenshot)</vt:lpstr>
      <vt:lpstr>Downloading Weather Data</vt:lpstr>
      <vt:lpstr>BuildWeatherDb.py Code (Screenshot)</vt:lpstr>
      <vt:lpstr>Python Console (Screenshot)</vt:lpstr>
      <vt:lpstr>Weather.db File (Screenshot)</vt:lpstr>
      <vt:lpstr>Querying the database with SQL</vt:lpstr>
      <vt:lpstr>Query to retrieve all columns and all rows (Screenshot)</vt:lpstr>
      <vt:lpstr>Query to retrieve lowest and highest temperatures (Screenshot)</vt:lpstr>
      <vt:lpstr>Query to retrieve all clear days (Screenshot)</vt:lpstr>
      <vt:lpstr>Querying and Manipulating data with SQL and Python</vt:lpstr>
      <vt:lpstr>Python Code (Screenshot)</vt:lpstr>
      <vt:lpstr>Retrieve and Convert Data to CSV Format (Screenshot)</vt:lpstr>
      <vt:lpstr>Graphing Data</vt:lpstr>
      <vt:lpstr>Temperature and Humidity Chart (Graph)</vt:lpstr>
      <vt:lpstr>Develop Graphical Models and Interpret Results</vt:lpstr>
      <vt:lpstr>Plot #1</vt:lpstr>
      <vt:lpstr>Plot #2</vt:lpstr>
      <vt:lpstr>Analysis of Data</vt:lpstr>
      <vt:lpstr>Analysis </vt:lpstr>
      <vt:lpstr>Prediction</vt:lpstr>
      <vt:lpstr>Conclusion</vt:lpstr>
      <vt:lpstr>Challenges During Project</vt:lpstr>
      <vt:lpstr>Career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Python Data Analysis</dc:title>
  <dc:creator>Amberlyn Sisk</dc:creator>
  <cp:lastModifiedBy>Amberlyn Sisk</cp:lastModifiedBy>
  <cp:revision>2</cp:revision>
  <dcterms:created xsi:type="dcterms:W3CDTF">2024-04-19T18:39:28Z</dcterms:created>
  <dcterms:modified xsi:type="dcterms:W3CDTF">2024-04-19T22:25:29Z</dcterms:modified>
</cp:coreProperties>
</file>