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9" r:id="rId4"/>
    <p:sldId id="270" r:id="rId5"/>
    <p:sldId id="271" r:id="rId6"/>
    <p:sldId id="258" r:id="rId7"/>
    <p:sldId id="268" r:id="rId8"/>
    <p:sldId id="269" r:id="rId9"/>
    <p:sldId id="260" r:id="rId10"/>
    <p:sldId id="272" r:id="rId11"/>
    <p:sldId id="273" r:id="rId12"/>
    <p:sldId id="261" r:id="rId13"/>
    <p:sldId id="274" r:id="rId14"/>
    <p:sldId id="275" r:id="rId15"/>
    <p:sldId id="276" r:id="rId16"/>
    <p:sldId id="262" r:id="rId17"/>
    <p:sldId id="277" r:id="rId18"/>
    <p:sldId id="278" r:id="rId19"/>
    <p:sldId id="279" r:id="rId20"/>
    <p:sldId id="263" r:id="rId21"/>
    <p:sldId id="280" r:id="rId22"/>
    <p:sldId id="281" r:id="rId23"/>
    <p:sldId id="282" r:id="rId24"/>
    <p:sldId id="264" r:id="rId25"/>
    <p:sldId id="265" r:id="rId26"/>
    <p:sldId id="266" r:id="rId27"/>
    <p:sldId id="26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0"/>
  </p:normalViewPr>
  <p:slideViewPr>
    <p:cSldViewPr snapToGrid="0">
      <p:cViewPr varScale="1">
        <p:scale>
          <a:sx n="90" d="100"/>
          <a:sy n="90" d="100"/>
        </p:scale>
        <p:origin x="232" y="4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213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94143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576455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769887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86832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282850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7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01625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232558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6940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6/22/24</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5403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6/22/24</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4163673343"/>
      </p:ext>
    </p:extLst>
  </p:cSld>
  <p:clrMap bg1="dk1" tx1="lt1" bg2="dk2" tx2="lt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descr="Street Lights">
            <a:extLst>
              <a:ext uri="{FF2B5EF4-FFF2-40B4-BE49-F238E27FC236}">
                <a16:creationId xmlns:a16="http://schemas.microsoft.com/office/drawing/2014/main" id="{6DAF22E4-5DFD-7A77-2CEB-28902E15361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306"/>
          <a:stretch/>
        </p:blipFill>
        <p:spPr>
          <a:xfrm>
            <a:off x="20" y="1571"/>
            <a:ext cx="12191980" cy="6856429"/>
          </a:xfrm>
          <a:prstGeom prst="rect">
            <a:avLst/>
          </a:prstGeom>
        </p:spPr>
      </p:pic>
      <p:sp useBgFill="1">
        <p:nvSpPr>
          <p:cNvPr id="7" name="Oval 6">
            <a:extLst>
              <a:ext uri="{FF2B5EF4-FFF2-40B4-BE49-F238E27FC236}">
                <a16:creationId xmlns:a16="http://schemas.microsoft.com/office/drawing/2014/main" id="{5E46B165-E118-452A-83D6-DE891373E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652" y="1260628"/>
            <a:ext cx="4336744" cy="4336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FA2627-AEA7-F447-141B-931E3FF930E4}"/>
              </a:ext>
            </a:extLst>
          </p:cNvPr>
          <p:cNvSpPr>
            <a:spLocks noGrp="1"/>
          </p:cNvSpPr>
          <p:nvPr>
            <p:ph type="ctrTitle"/>
          </p:nvPr>
        </p:nvSpPr>
        <p:spPr>
          <a:xfrm>
            <a:off x="1749522" y="2096563"/>
            <a:ext cx="3425005" cy="1094688"/>
          </a:xfrm>
        </p:spPr>
        <p:txBody>
          <a:bodyPr anchor="b">
            <a:noAutofit/>
          </a:bodyPr>
          <a:lstStyle/>
          <a:p>
            <a:pPr algn="ctr"/>
            <a:r>
              <a:rPr lang="en-US" dirty="0"/>
              <a:t>Traffic Light Controller</a:t>
            </a:r>
          </a:p>
        </p:txBody>
      </p:sp>
      <p:sp>
        <p:nvSpPr>
          <p:cNvPr id="3" name="Subtitle 2">
            <a:extLst>
              <a:ext uri="{FF2B5EF4-FFF2-40B4-BE49-F238E27FC236}">
                <a16:creationId xmlns:a16="http://schemas.microsoft.com/office/drawing/2014/main" id="{99E8F0B8-F662-D34A-9D39-B0533ACD7EE3}"/>
              </a:ext>
            </a:extLst>
          </p:cNvPr>
          <p:cNvSpPr>
            <a:spLocks noGrp="1"/>
          </p:cNvSpPr>
          <p:nvPr>
            <p:ph type="subTitle" idx="1"/>
          </p:nvPr>
        </p:nvSpPr>
        <p:spPr>
          <a:xfrm>
            <a:off x="1837204" y="3429000"/>
            <a:ext cx="3236502" cy="1480350"/>
          </a:xfrm>
        </p:spPr>
        <p:txBody>
          <a:bodyPr>
            <a:normAutofit/>
          </a:bodyPr>
          <a:lstStyle/>
          <a:p>
            <a:pPr algn="ctr">
              <a:lnSpc>
                <a:spcPct val="120000"/>
              </a:lnSpc>
            </a:pPr>
            <a:r>
              <a:rPr lang="en-US" sz="1300" dirty="0"/>
              <a:t>CEIS114: </a:t>
            </a:r>
            <a:r>
              <a:rPr lang="en-US" sz="1300" b="0" i="0" dirty="0">
                <a:effectLst/>
                <a:latin typeface="Source Sans Pro" panose="020B0503030403020204" pitchFamily="34" charset="0"/>
              </a:rPr>
              <a:t>Introduction to Digital Devices</a:t>
            </a:r>
          </a:p>
          <a:p>
            <a:pPr algn="ctr">
              <a:lnSpc>
                <a:spcPct val="120000"/>
              </a:lnSpc>
            </a:pPr>
            <a:r>
              <a:rPr lang="en-US" sz="1300" dirty="0" err="1">
                <a:latin typeface="Source Sans Pro" panose="020B0503030403020204" pitchFamily="34" charset="0"/>
              </a:rPr>
              <a:t>Amberlyn</a:t>
            </a:r>
            <a:r>
              <a:rPr lang="en-US" sz="1300" dirty="0">
                <a:latin typeface="Source Sans Pro" panose="020B0503030403020204" pitchFamily="34" charset="0"/>
              </a:rPr>
              <a:t> Sisk</a:t>
            </a:r>
          </a:p>
          <a:p>
            <a:pPr algn="ctr">
              <a:lnSpc>
                <a:spcPct val="120000"/>
              </a:lnSpc>
            </a:pPr>
            <a:r>
              <a:rPr lang="en-US" sz="1300" dirty="0">
                <a:latin typeface="Source Sans Pro" panose="020B0503030403020204" pitchFamily="34" charset="0"/>
              </a:rPr>
              <a:t>May 2024</a:t>
            </a:r>
          </a:p>
          <a:p>
            <a:pPr algn="ctr">
              <a:lnSpc>
                <a:spcPct val="120000"/>
              </a:lnSpc>
            </a:pPr>
            <a:r>
              <a:rPr lang="en-US" sz="1300" dirty="0">
                <a:latin typeface="Source Sans Pro" panose="020B0503030403020204" pitchFamily="34" charset="0"/>
              </a:rPr>
              <a:t>Professor Mostafa </a:t>
            </a:r>
            <a:r>
              <a:rPr lang="en-US" sz="1300" dirty="0" err="1">
                <a:latin typeface="Source Sans Pro" panose="020B0503030403020204" pitchFamily="34" charset="0"/>
              </a:rPr>
              <a:t>Mortezaie</a:t>
            </a:r>
            <a:endParaRPr lang="en-US" sz="1300" dirty="0">
              <a:latin typeface="Source Sans Pro" panose="020B0503030403020204" pitchFamily="34" charset="0"/>
            </a:endParaRPr>
          </a:p>
          <a:p>
            <a:pPr algn="ctr">
              <a:lnSpc>
                <a:spcPct val="120000"/>
              </a:lnSpc>
            </a:pPr>
            <a:endParaRPr lang="en-US" sz="600" dirty="0"/>
          </a:p>
        </p:txBody>
      </p:sp>
    </p:spTree>
    <p:extLst>
      <p:ext uri="{BB962C8B-B14F-4D97-AF65-F5344CB8AC3E}">
        <p14:creationId xmlns:p14="http://schemas.microsoft.com/office/powerpoint/2010/main" val="111340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D2D7A-6532-A938-B596-0EFF0567F52A}"/>
              </a:ext>
            </a:extLst>
          </p:cNvPr>
          <p:cNvSpPr>
            <a:spLocks noGrp="1"/>
          </p:cNvSpPr>
          <p:nvPr>
            <p:ph type="title"/>
          </p:nvPr>
        </p:nvSpPr>
        <p:spPr/>
        <p:txBody>
          <a:bodyPr/>
          <a:lstStyle/>
          <a:p>
            <a:pPr algn="ctr"/>
            <a:r>
              <a:rPr lang="en-US" dirty="0"/>
              <a:t>Picture of circuit with working LEDs</a:t>
            </a:r>
          </a:p>
        </p:txBody>
      </p:sp>
      <p:sp>
        <p:nvSpPr>
          <p:cNvPr id="3" name="Content Placeholder 2">
            <a:extLst>
              <a:ext uri="{FF2B5EF4-FFF2-40B4-BE49-F238E27FC236}">
                <a16:creationId xmlns:a16="http://schemas.microsoft.com/office/drawing/2014/main" id="{94BD32E0-101D-40A6-862B-3D441C432CA0}"/>
              </a:ext>
            </a:extLst>
          </p:cNvPr>
          <p:cNvSpPr>
            <a:spLocks noGrp="1"/>
          </p:cNvSpPr>
          <p:nvPr>
            <p:ph sz="half" idx="1"/>
          </p:nvPr>
        </p:nvSpPr>
        <p:spPr/>
        <p:txBody>
          <a:bodyPr/>
          <a:lstStyle/>
          <a:p>
            <a:r>
              <a:rPr lang="en-US" dirty="0"/>
              <a:t>ESP 32 Board</a:t>
            </a:r>
          </a:p>
          <a:p>
            <a:r>
              <a:rPr lang="en-US" dirty="0"/>
              <a:t>Colored LEDs: Red, Yellow, and Green (two sets)</a:t>
            </a:r>
          </a:p>
          <a:p>
            <a:r>
              <a:rPr lang="en-US" dirty="0"/>
              <a:t>Wires</a:t>
            </a:r>
          </a:p>
          <a:p>
            <a:r>
              <a:rPr lang="en-US" dirty="0"/>
              <a:t>Breadboard</a:t>
            </a:r>
          </a:p>
        </p:txBody>
      </p:sp>
      <p:pic>
        <p:nvPicPr>
          <p:cNvPr id="5" name="Picture Placeholder 4" descr="A screenshot of a computer&#10;&#10;Description automatically generated">
            <a:extLst>
              <a:ext uri="{FF2B5EF4-FFF2-40B4-BE49-F238E27FC236}">
                <a16:creationId xmlns:a16="http://schemas.microsoft.com/office/drawing/2014/main" id="{379BD159-07AA-9993-5A88-FF3D6A4E6BB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701" r="701"/>
          <a:stretch>
            <a:fillRect/>
          </a:stretch>
        </p:blipFill>
        <p:spPr>
          <a:xfrm>
            <a:off x="5572125" y="2020374"/>
            <a:ext cx="6057900" cy="4456721"/>
          </a:xfrm>
        </p:spPr>
      </p:pic>
    </p:spTree>
    <p:extLst>
      <p:ext uri="{BB962C8B-B14F-4D97-AF65-F5344CB8AC3E}">
        <p14:creationId xmlns:p14="http://schemas.microsoft.com/office/powerpoint/2010/main" val="1099427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EA43-8364-E257-AF27-0C2BB0865D63}"/>
              </a:ext>
            </a:extLst>
          </p:cNvPr>
          <p:cNvSpPr>
            <a:spLocks noGrp="1"/>
          </p:cNvSpPr>
          <p:nvPr>
            <p:ph type="title"/>
          </p:nvPr>
        </p:nvSpPr>
        <p:spPr>
          <a:xfrm>
            <a:off x="1476783" y="513349"/>
            <a:ext cx="9238434" cy="543927"/>
          </a:xfrm>
        </p:spPr>
        <p:txBody>
          <a:bodyPr/>
          <a:lstStyle/>
          <a:p>
            <a:pPr algn="ctr"/>
            <a:r>
              <a:rPr lang="en-US" dirty="0"/>
              <a:t>Screenshot of code in </a:t>
            </a:r>
            <a:r>
              <a:rPr lang="en-US" dirty="0" err="1"/>
              <a:t>Wokwi</a:t>
            </a:r>
            <a:endParaRPr lang="en-US" dirty="0"/>
          </a:p>
        </p:txBody>
      </p:sp>
      <p:pic>
        <p:nvPicPr>
          <p:cNvPr id="5" name="Picture Placeholder 4" descr="A screenshot of a computer program&#10;&#10;Description automatically generated">
            <a:extLst>
              <a:ext uri="{FF2B5EF4-FFF2-40B4-BE49-F238E27FC236}">
                <a16:creationId xmlns:a16="http://schemas.microsoft.com/office/drawing/2014/main" id="{06C1216C-8BEF-8D7C-1C8D-48D84A18BC5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90" b="-1154"/>
          <a:stretch/>
        </p:blipFill>
        <p:spPr>
          <a:xfrm>
            <a:off x="2923024" y="1057276"/>
            <a:ext cx="6345952" cy="5693534"/>
          </a:xfrm>
        </p:spPr>
      </p:pic>
    </p:spTree>
    <p:extLst>
      <p:ext uri="{BB962C8B-B14F-4D97-AF65-F5344CB8AC3E}">
        <p14:creationId xmlns:p14="http://schemas.microsoft.com/office/powerpoint/2010/main" val="4264905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light on traffic light">
            <a:extLst>
              <a:ext uri="{FF2B5EF4-FFF2-40B4-BE49-F238E27FC236}">
                <a16:creationId xmlns:a16="http://schemas.microsoft.com/office/drawing/2014/main" id="{354642C3-F73D-5BFC-AF1D-ECE09C672935}"/>
              </a:ext>
            </a:extLst>
          </p:cNvPr>
          <p:cNvPicPr>
            <a:picLocks noChangeAspect="1"/>
          </p:cNvPicPr>
          <p:nvPr/>
        </p:nvPicPr>
        <p:blipFill rotWithShape="1">
          <a:blip r:embed="rId2">
            <a:alphaModFix amt="50000"/>
          </a:blip>
          <a:srcRect l="14746" r="25920" b="-1"/>
          <a:stretch/>
        </p:blipFill>
        <p:spPr>
          <a:xfrm>
            <a:off x="20" y="10"/>
            <a:ext cx="6095979" cy="6857990"/>
          </a:xfrm>
          <a:prstGeom prst="rect">
            <a:avLst/>
          </a:prstGeom>
        </p:spPr>
      </p:pic>
      <p:sp>
        <p:nvSpPr>
          <p:cNvPr id="2" name="Title 1">
            <a:extLst>
              <a:ext uri="{FF2B5EF4-FFF2-40B4-BE49-F238E27FC236}">
                <a16:creationId xmlns:a16="http://schemas.microsoft.com/office/drawing/2014/main" id="{D1D2D707-7A8F-F9A9-34EF-182ED9D78A95}"/>
              </a:ext>
            </a:extLst>
          </p:cNvPr>
          <p:cNvSpPr>
            <a:spLocks noGrp="1"/>
          </p:cNvSpPr>
          <p:nvPr>
            <p:ph type="title"/>
          </p:nvPr>
        </p:nvSpPr>
        <p:spPr>
          <a:xfrm>
            <a:off x="1028700" y="1025718"/>
            <a:ext cx="4057650" cy="4770783"/>
          </a:xfrm>
        </p:spPr>
        <p:txBody>
          <a:bodyPr anchor="ctr">
            <a:normAutofit/>
          </a:bodyPr>
          <a:lstStyle/>
          <a:p>
            <a:pPr algn="ctr"/>
            <a:r>
              <a:rPr lang="en-US" dirty="0">
                <a:solidFill>
                  <a:srgbClr val="FFFFFF"/>
                </a:solidFill>
                <a:highlight>
                  <a:srgbClr val="C0C0C0"/>
                </a:highlight>
              </a:rPr>
              <a:t>Creating a Multiple Traffic Light Controller with a Cross Walk</a:t>
            </a:r>
          </a:p>
        </p:txBody>
      </p:sp>
      <p:sp>
        <p:nvSpPr>
          <p:cNvPr id="3" name="Content Placeholder 2">
            <a:extLst>
              <a:ext uri="{FF2B5EF4-FFF2-40B4-BE49-F238E27FC236}">
                <a16:creationId xmlns:a16="http://schemas.microsoft.com/office/drawing/2014/main" id="{95927252-66DD-813C-E9D7-B336012104ED}"/>
              </a:ext>
            </a:extLst>
          </p:cNvPr>
          <p:cNvSpPr>
            <a:spLocks noGrp="1"/>
          </p:cNvSpPr>
          <p:nvPr>
            <p:ph idx="1"/>
          </p:nvPr>
        </p:nvSpPr>
        <p:spPr>
          <a:xfrm>
            <a:off x="7179972" y="762000"/>
            <a:ext cx="3825025" cy="5334000"/>
          </a:xfrm>
        </p:spPr>
        <p:txBody>
          <a:bodyPr anchor="ctr">
            <a:normAutofit/>
          </a:bodyPr>
          <a:lstStyle/>
          <a:p>
            <a:pPr marL="0" indent="0">
              <a:buNone/>
            </a:pPr>
            <a:r>
              <a:rPr lang="en-US" dirty="0"/>
              <a:t>In this part of the project, we added a push button to act as our crosswalk button that pedestrians can push to safely cross the street. After pushing this button, the pedestrian is given 10 seconds to cross the street safely, while both traffic lights are turned red. </a:t>
            </a:r>
          </a:p>
        </p:txBody>
      </p:sp>
    </p:spTree>
    <p:extLst>
      <p:ext uri="{BB962C8B-B14F-4D97-AF65-F5344CB8AC3E}">
        <p14:creationId xmlns:p14="http://schemas.microsoft.com/office/powerpoint/2010/main" val="2215275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917E-677D-ACD2-0185-C256BDC526D6}"/>
              </a:ext>
            </a:extLst>
          </p:cNvPr>
          <p:cNvSpPr>
            <a:spLocks noGrp="1"/>
          </p:cNvSpPr>
          <p:nvPr>
            <p:ph type="title"/>
          </p:nvPr>
        </p:nvSpPr>
        <p:spPr/>
        <p:txBody>
          <a:bodyPr/>
          <a:lstStyle/>
          <a:p>
            <a:pPr algn="ctr"/>
            <a:r>
              <a:rPr lang="en-US" sz="2700" dirty="0"/>
              <a:t>Screenshot of circuit with working LEDs</a:t>
            </a:r>
          </a:p>
        </p:txBody>
      </p:sp>
      <p:sp>
        <p:nvSpPr>
          <p:cNvPr id="3" name="Content Placeholder 2">
            <a:extLst>
              <a:ext uri="{FF2B5EF4-FFF2-40B4-BE49-F238E27FC236}">
                <a16:creationId xmlns:a16="http://schemas.microsoft.com/office/drawing/2014/main" id="{00518534-4409-360B-8A62-8A394B0309B8}"/>
              </a:ext>
            </a:extLst>
          </p:cNvPr>
          <p:cNvSpPr>
            <a:spLocks noGrp="1"/>
          </p:cNvSpPr>
          <p:nvPr>
            <p:ph sz="half" idx="1"/>
          </p:nvPr>
        </p:nvSpPr>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Push Button</a:t>
            </a:r>
          </a:p>
          <a:p>
            <a:pPr lvl="0"/>
            <a:r>
              <a:rPr lang="en-US" dirty="0"/>
              <a:t>Wires</a:t>
            </a:r>
          </a:p>
          <a:p>
            <a:pPr lvl="0"/>
            <a:r>
              <a:rPr lang="en-US" dirty="0"/>
              <a:t>Breadboard</a:t>
            </a:r>
          </a:p>
        </p:txBody>
      </p:sp>
      <p:pic>
        <p:nvPicPr>
          <p:cNvPr id="5" name="Picture Placeholder 4" descr="A circuit board with wires and a circuit board&#10;&#10;Description automatically generated">
            <a:extLst>
              <a:ext uri="{FF2B5EF4-FFF2-40B4-BE49-F238E27FC236}">
                <a16:creationId xmlns:a16="http://schemas.microsoft.com/office/drawing/2014/main" id="{FD72C575-C473-5A2B-C786-D8A1159667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7377" r="17377"/>
          <a:stretch>
            <a:fillRect/>
          </a:stretch>
        </p:blipFill>
        <p:spPr>
          <a:xfrm>
            <a:off x="5506977" y="1903002"/>
            <a:ext cx="6065897" cy="4462543"/>
          </a:xfrm>
        </p:spPr>
      </p:pic>
    </p:spTree>
    <p:extLst>
      <p:ext uri="{BB962C8B-B14F-4D97-AF65-F5344CB8AC3E}">
        <p14:creationId xmlns:p14="http://schemas.microsoft.com/office/powerpoint/2010/main" val="1047275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2DC55-BF15-2A0D-FC78-6E7EF9DC6B07}"/>
              </a:ext>
            </a:extLst>
          </p:cNvPr>
          <p:cNvSpPr>
            <a:spLocks noGrp="1"/>
          </p:cNvSpPr>
          <p:nvPr>
            <p:ph type="title"/>
          </p:nvPr>
        </p:nvSpPr>
        <p:spPr>
          <a:xfrm>
            <a:off x="1476783" y="458606"/>
            <a:ext cx="9238434" cy="558214"/>
          </a:xfrm>
        </p:spPr>
        <p:txBody>
          <a:bodyPr/>
          <a:lstStyle/>
          <a:p>
            <a:pPr algn="ctr"/>
            <a:r>
              <a:rPr lang="en-US" sz="2800" dirty="0"/>
              <a:t>Screenshot of code in </a:t>
            </a:r>
            <a:r>
              <a:rPr lang="en-US" sz="2800" dirty="0" err="1"/>
              <a:t>Wokwi</a:t>
            </a:r>
            <a:endParaRPr lang="en-US" dirty="0"/>
          </a:p>
        </p:txBody>
      </p:sp>
      <p:pic>
        <p:nvPicPr>
          <p:cNvPr id="5" name="Picture Placeholder 4" descr="A screenshot of a computer program&#10;&#10;Description automatically generated">
            <a:extLst>
              <a:ext uri="{FF2B5EF4-FFF2-40B4-BE49-F238E27FC236}">
                <a16:creationId xmlns:a16="http://schemas.microsoft.com/office/drawing/2014/main" id="{231BD72D-D159-FDA9-6F7A-20BB0C4CAC5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81" b="21"/>
          <a:stretch/>
        </p:blipFill>
        <p:spPr>
          <a:xfrm>
            <a:off x="3063923" y="1174341"/>
            <a:ext cx="6064153" cy="5440772"/>
          </a:xfrm>
        </p:spPr>
      </p:pic>
    </p:spTree>
    <p:extLst>
      <p:ext uri="{BB962C8B-B14F-4D97-AF65-F5344CB8AC3E}">
        <p14:creationId xmlns:p14="http://schemas.microsoft.com/office/powerpoint/2010/main" val="3620724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EB55A-3BE9-7FF2-4912-E2C8A61C52E3}"/>
              </a:ext>
            </a:extLst>
          </p:cNvPr>
          <p:cNvSpPr>
            <a:spLocks noGrp="1"/>
          </p:cNvSpPr>
          <p:nvPr>
            <p:ph type="title"/>
          </p:nvPr>
        </p:nvSpPr>
        <p:spPr/>
        <p:txBody>
          <a:bodyPr/>
          <a:lstStyle/>
          <a:p>
            <a:pPr algn="ctr"/>
            <a:r>
              <a:rPr lang="en-US" sz="2800" dirty="0"/>
              <a:t>Screenshot of Serial Monitor in </a:t>
            </a:r>
            <a:r>
              <a:rPr lang="en-US" sz="2800" dirty="0" err="1"/>
              <a:t>Wokwi</a:t>
            </a:r>
            <a:endParaRPr lang="en-US" dirty="0"/>
          </a:p>
        </p:txBody>
      </p:sp>
      <p:sp>
        <p:nvSpPr>
          <p:cNvPr id="3" name="Content Placeholder 2">
            <a:extLst>
              <a:ext uri="{FF2B5EF4-FFF2-40B4-BE49-F238E27FC236}">
                <a16:creationId xmlns:a16="http://schemas.microsoft.com/office/drawing/2014/main" id="{9C5E0693-E0F4-94D7-4637-D1979F767D8A}"/>
              </a:ext>
            </a:extLst>
          </p:cNvPr>
          <p:cNvSpPr>
            <a:spLocks noGrp="1"/>
          </p:cNvSpPr>
          <p:nvPr>
            <p:ph sz="half" idx="1"/>
          </p:nvPr>
        </p:nvSpPr>
        <p:spPr>
          <a:xfrm>
            <a:off x="1429566" y="2135565"/>
            <a:ext cx="2728097" cy="3960435"/>
          </a:xfrm>
        </p:spPr>
        <p:txBody>
          <a:bodyPr/>
          <a:lstStyle/>
          <a:p>
            <a:r>
              <a:rPr lang="en-US" dirty="0"/>
              <a:t>Screenshot of output in Serial Monitor</a:t>
            </a:r>
            <a:endParaRPr lang="en-US" b="1" dirty="0"/>
          </a:p>
          <a:p>
            <a:pPr marL="0" indent="0">
              <a:buNone/>
            </a:pPr>
            <a:endParaRPr lang="en-US" dirty="0"/>
          </a:p>
        </p:txBody>
      </p:sp>
      <p:pic>
        <p:nvPicPr>
          <p:cNvPr id="5" name="Picture Placeholder 4" descr="A math equations with numbers&#10;&#10;Description automatically generated with medium confidence">
            <a:extLst>
              <a:ext uri="{FF2B5EF4-FFF2-40B4-BE49-F238E27FC236}">
                <a16:creationId xmlns:a16="http://schemas.microsoft.com/office/drawing/2014/main" id="{F903AF65-81A7-29F5-A9B5-876995805BA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98" b="-370"/>
          <a:stretch/>
        </p:blipFill>
        <p:spPr>
          <a:xfrm>
            <a:off x="5776913" y="2021265"/>
            <a:ext cx="4514851" cy="4477383"/>
          </a:xfrm>
        </p:spPr>
      </p:pic>
    </p:spTree>
    <p:extLst>
      <p:ext uri="{BB962C8B-B14F-4D97-AF65-F5344CB8AC3E}">
        <p14:creationId xmlns:p14="http://schemas.microsoft.com/office/powerpoint/2010/main" val="207423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DE77F2-18D0-49FF-860C-62E2AC424E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574B03-60D3-E984-3EA4-30CCEC14B5DF}"/>
              </a:ext>
            </a:extLst>
          </p:cNvPr>
          <p:cNvSpPr>
            <a:spLocks noGrp="1"/>
          </p:cNvSpPr>
          <p:nvPr>
            <p:ph type="title"/>
          </p:nvPr>
        </p:nvSpPr>
        <p:spPr>
          <a:xfrm>
            <a:off x="1043181" y="1792840"/>
            <a:ext cx="4009639" cy="2506657"/>
          </a:xfrm>
        </p:spPr>
        <p:txBody>
          <a:bodyPr anchor="ctr">
            <a:normAutofit/>
          </a:bodyPr>
          <a:lstStyle/>
          <a:p>
            <a:pPr algn="ctr">
              <a:lnSpc>
                <a:spcPct val="110000"/>
              </a:lnSpc>
            </a:pPr>
            <a:r>
              <a:rPr lang="en-US" sz="2400">
                <a:solidFill>
                  <a:schemeClr val="bg1"/>
                </a:solidFill>
              </a:rPr>
              <a:t>Creating a Multiple Traffic Light Controller with a Cross Walk  and an Emergency Buzzer</a:t>
            </a:r>
          </a:p>
        </p:txBody>
      </p:sp>
      <p:pic>
        <p:nvPicPr>
          <p:cNvPr id="7" name="Graphic 6" descr="Streetlight">
            <a:extLst>
              <a:ext uri="{FF2B5EF4-FFF2-40B4-BE49-F238E27FC236}">
                <a16:creationId xmlns:a16="http://schemas.microsoft.com/office/drawing/2014/main" id="{1105AE00-D3F0-29F9-7E09-99935CD8AC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86001" y="4572000"/>
            <a:ext cx="1524000" cy="1524000"/>
          </a:xfrm>
          <a:prstGeom prst="rect">
            <a:avLst/>
          </a:prstGeom>
        </p:spPr>
      </p:pic>
      <p:sp>
        <p:nvSpPr>
          <p:cNvPr id="3" name="Content Placeholder 2">
            <a:extLst>
              <a:ext uri="{FF2B5EF4-FFF2-40B4-BE49-F238E27FC236}">
                <a16:creationId xmlns:a16="http://schemas.microsoft.com/office/drawing/2014/main" id="{33D1AE46-775C-A523-A7C0-4DB9CE45181F}"/>
              </a:ext>
            </a:extLst>
          </p:cNvPr>
          <p:cNvSpPr>
            <a:spLocks noGrp="1"/>
          </p:cNvSpPr>
          <p:nvPr>
            <p:ph idx="1"/>
          </p:nvPr>
        </p:nvSpPr>
        <p:spPr>
          <a:xfrm>
            <a:off x="7188680" y="761999"/>
            <a:ext cx="3897332" cy="5342721"/>
          </a:xfrm>
        </p:spPr>
        <p:txBody>
          <a:bodyPr anchor="ctr">
            <a:normAutofit/>
          </a:bodyPr>
          <a:lstStyle/>
          <a:p>
            <a:pPr marL="0" indent="0">
              <a:buNone/>
            </a:pPr>
            <a:r>
              <a:rPr lang="en-US" dirty="0"/>
              <a:t>One of the final steps of this project was adding an LCD unit with a message display and a buzzer to signal to pedestrians when it is safe to cross the street. </a:t>
            </a:r>
          </a:p>
        </p:txBody>
      </p:sp>
    </p:spTree>
    <p:extLst>
      <p:ext uri="{BB962C8B-B14F-4D97-AF65-F5344CB8AC3E}">
        <p14:creationId xmlns:p14="http://schemas.microsoft.com/office/powerpoint/2010/main" val="352825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C011F-283C-F1F3-5199-42EB72C284B9}"/>
              </a:ext>
            </a:extLst>
          </p:cNvPr>
          <p:cNvSpPr>
            <a:spLocks noGrp="1"/>
          </p:cNvSpPr>
          <p:nvPr>
            <p:ph type="title"/>
          </p:nvPr>
        </p:nvSpPr>
        <p:spPr/>
        <p:txBody>
          <a:bodyPr/>
          <a:lstStyle/>
          <a:p>
            <a:pPr algn="ctr"/>
            <a:r>
              <a:rPr lang="en-US" sz="2800" dirty="0"/>
              <a:t>Picture of circuit with working LEDs and LCD display</a:t>
            </a:r>
            <a:endParaRPr lang="en-US" dirty="0"/>
          </a:p>
        </p:txBody>
      </p:sp>
      <p:sp>
        <p:nvSpPr>
          <p:cNvPr id="3" name="Content Placeholder 2">
            <a:extLst>
              <a:ext uri="{FF2B5EF4-FFF2-40B4-BE49-F238E27FC236}">
                <a16:creationId xmlns:a16="http://schemas.microsoft.com/office/drawing/2014/main" id="{B3592F3E-5FDC-405A-23B5-C7B48688DA7D}"/>
              </a:ext>
            </a:extLst>
          </p:cNvPr>
          <p:cNvSpPr>
            <a:spLocks noGrp="1"/>
          </p:cNvSpPr>
          <p:nvPr>
            <p:ph sz="half" idx="1"/>
          </p:nvPr>
        </p:nvSpPr>
        <p:spPr/>
        <p:txBody>
          <a:bodyPr/>
          <a:lstStyle/>
          <a:p>
            <a:pPr lvl="0"/>
            <a:r>
              <a:rPr lang="en-US" dirty="0"/>
              <a:t>ESP 32 Board</a:t>
            </a:r>
          </a:p>
          <a:p>
            <a:r>
              <a:rPr lang="en-US" dirty="0"/>
              <a:t>Colored LEDs: Red, Yellow and Green (two sets)</a:t>
            </a:r>
          </a:p>
          <a:p>
            <a:pPr lvl="0"/>
            <a:r>
              <a:rPr lang="en-US" dirty="0"/>
              <a:t>220 Ohm Resistors (optional)</a:t>
            </a:r>
          </a:p>
          <a:p>
            <a:pPr lvl="0"/>
            <a:r>
              <a:rPr lang="en-US" dirty="0"/>
              <a:t>Push Button</a:t>
            </a:r>
          </a:p>
          <a:p>
            <a:r>
              <a:rPr lang="en-US" dirty="0"/>
              <a:t>LCD Unit  with Message Display</a:t>
            </a:r>
          </a:p>
          <a:p>
            <a:pPr lvl="0"/>
            <a:r>
              <a:rPr lang="en-US" dirty="0"/>
              <a:t>Wires</a:t>
            </a:r>
          </a:p>
          <a:p>
            <a:pPr lvl="0"/>
            <a:r>
              <a:rPr lang="en-US" dirty="0"/>
              <a:t>Breadboard</a:t>
            </a:r>
          </a:p>
        </p:txBody>
      </p:sp>
      <p:pic>
        <p:nvPicPr>
          <p:cNvPr id="5" name="Picture Placeholder 4">
            <a:extLst>
              <a:ext uri="{FF2B5EF4-FFF2-40B4-BE49-F238E27FC236}">
                <a16:creationId xmlns:a16="http://schemas.microsoft.com/office/drawing/2014/main" id="{6FC25009-AB34-825A-A092-D0AFBD671C8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0" r="-138"/>
          <a:stretch/>
        </p:blipFill>
        <p:spPr>
          <a:xfrm>
            <a:off x="5514975" y="2261270"/>
            <a:ext cx="6539604" cy="3709024"/>
          </a:xfrm>
        </p:spPr>
      </p:pic>
    </p:spTree>
    <p:extLst>
      <p:ext uri="{BB962C8B-B14F-4D97-AF65-F5344CB8AC3E}">
        <p14:creationId xmlns:p14="http://schemas.microsoft.com/office/powerpoint/2010/main" val="844577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2C64B-B623-C172-BECE-95D26B0D5C60}"/>
              </a:ext>
            </a:extLst>
          </p:cNvPr>
          <p:cNvSpPr>
            <a:spLocks noGrp="1"/>
          </p:cNvSpPr>
          <p:nvPr>
            <p:ph type="title"/>
          </p:nvPr>
        </p:nvSpPr>
        <p:spPr>
          <a:xfrm>
            <a:off x="1476783" y="448903"/>
            <a:ext cx="9238434" cy="626193"/>
          </a:xfrm>
        </p:spPr>
        <p:txBody>
          <a:bodyPr/>
          <a:lstStyle/>
          <a:p>
            <a:pPr algn="ctr"/>
            <a:r>
              <a:rPr lang="en-US" sz="2800" dirty="0"/>
              <a:t>Screenshot of code in Code Editor</a:t>
            </a:r>
            <a:endParaRPr lang="en-US" dirty="0"/>
          </a:p>
        </p:txBody>
      </p:sp>
      <p:pic>
        <p:nvPicPr>
          <p:cNvPr id="4" name="Picture Placeholder 4" descr="A screenshot of a computer&#10;&#10;Description automatically generated">
            <a:extLst>
              <a:ext uri="{FF2B5EF4-FFF2-40B4-BE49-F238E27FC236}">
                <a16:creationId xmlns:a16="http://schemas.microsoft.com/office/drawing/2014/main" id="{3F9DD3F9-E437-610C-C1DC-8BF2EDB4B3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20" b="-199"/>
          <a:stretch/>
        </p:blipFill>
        <p:spPr>
          <a:xfrm>
            <a:off x="2502222" y="1075096"/>
            <a:ext cx="7187555" cy="5640029"/>
          </a:xfrm>
        </p:spPr>
      </p:pic>
    </p:spTree>
    <p:extLst>
      <p:ext uri="{BB962C8B-B14F-4D97-AF65-F5344CB8AC3E}">
        <p14:creationId xmlns:p14="http://schemas.microsoft.com/office/powerpoint/2010/main" val="1615640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4CA8-846F-69A4-5F80-C543FA2CAC28}"/>
              </a:ext>
            </a:extLst>
          </p:cNvPr>
          <p:cNvSpPr>
            <a:spLocks noGrp="1"/>
          </p:cNvSpPr>
          <p:nvPr>
            <p:ph type="title"/>
          </p:nvPr>
        </p:nvSpPr>
        <p:spPr/>
        <p:txBody>
          <a:bodyPr/>
          <a:lstStyle/>
          <a:p>
            <a:pPr algn="ctr"/>
            <a:r>
              <a:rPr lang="en-US" sz="2800" dirty="0"/>
              <a:t>Screenshot of Serial Monitor</a:t>
            </a:r>
            <a:endParaRPr lang="en-US" dirty="0"/>
          </a:p>
        </p:txBody>
      </p:sp>
      <p:sp>
        <p:nvSpPr>
          <p:cNvPr id="3" name="Content Placeholder 2">
            <a:extLst>
              <a:ext uri="{FF2B5EF4-FFF2-40B4-BE49-F238E27FC236}">
                <a16:creationId xmlns:a16="http://schemas.microsoft.com/office/drawing/2014/main" id="{9065689F-0B0D-7133-E93A-FAA2FC0847E9}"/>
              </a:ext>
            </a:extLst>
          </p:cNvPr>
          <p:cNvSpPr>
            <a:spLocks noGrp="1"/>
          </p:cNvSpPr>
          <p:nvPr>
            <p:ph sz="half" idx="1"/>
          </p:nvPr>
        </p:nvSpPr>
        <p:spPr/>
        <p:txBody>
          <a:bodyPr/>
          <a:lstStyle/>
          <a:p>
            <a:pPr marL="0" indent="0">
              <a:buNone/>
            </a:pPr>
            <a:r>
              <a:rPr lang="en-US" dirty="0"/>
              <a:t>Screenshot of output in Serial Monitor</a:t>
            </a:r>
            <a:endParaRPr lang="en-US" b="1" dirty="0"/>
          </a:p>
          <a:p>
            <a:pPr marL="0" indent="0">
              <a:buNone/>
            </a:pPr>
            <a:endParaRPr lang="en-US" dirty="0"/>
          </a:p>
        </p:txBody>
      </p:sp>
      <p:pic>
        <p:nvPicPr>
          <p:cNvPr id="5" name="Picture Placeholder 4" descr="A math equations with numbers and symbols&#10;&#10;Description automatically generated with medium confidence">
            <a:extLst>
              <a:ext uri="{FF2B5EF4-FFF2-40B4-BE49-F238E27FC236}">
                <a16:creationId xmlns:a16="http://schemas.microsoft.com/office/drawing/2014/main" id="{D3FFE6ED-A24A-690B-DE43-E0AAD4AC828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95" b="36"/>
          <a:stretch/>
        </p:blipFill>
        <p:spPr>
          <a:xfrm>
            <a:off x="6266636" y="1903003"/>
            <a:ext cx="3906895" cy="4801652"/>
          </a:xfrm>
        </p:spPr>
      </p:pic>
    </p:spTree>
    <p:extLst>
      <p:ext uri="{BB962C8B-B14F-4D97-AF65-F5344CB8AC3E}">
        <p14:creationId xmlns:p14="http://schemas.microsoft.com/office/powerpoint/2010/main" val="3537685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E2BC33-F8B8-4768-AE46-E7CF6E3D7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5EB5AC-4150-4206-9DBE-37DD0EBFB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xclamation mark on a yellow background">
            <a:extLst>
              <a:ext uri="{FF2B5EF4-FFF2-40B4-BE49-F238E27FC236}">
                <a16:creationId xmlns:a16="http://schemas.microsoft.com/office/drawing/2014/main" id="{A4081D77-C9F6-3163-A694-FFE8EDA4033A}"/>
              </a:ext>
            </a:extLst>
          </p:cNvPr>
          <p:cNvPicPr>
            <a:picLocks noChangeAspect="1"/>
          </p:cNvPicPr>
          <p:nvPr/>
        </p:nvPicPr>
        <p:blipFill rotWithShape="1">
          <a:blip r:embed="rId2">
            <a:alphaModFix amt="50000"/>
          </a:blip>
          <a:srcRect t="25000"/>
          <a:stretch/>
        </p:blipFill>
        <p:spPr>
          <a:xfrm>
            <a:off x="20" y="10"/>
            <a:ext cx="12191980" cy="6857990"/>
          </a:xfrm>
          <a:prstGeom prst="rect">
            <a:avLst/>
          </a:prstGeom>
        </p:spPr>
      </p:pic>
      <p:sp>
        <p:nvSpPr>
          <p:cNvPr id="2" name="Title 1">
            <a:extLst>
              <a:ext uri="{FF2B5EF4-FFF2-40B4-BE49-F238E27FC236}">
                <a16:creationId xmlns:a16="http://schemas.microsoft.com/office/drawing/2014/main" id="{3208DE58-8795-D1E4-E295-81CC9800D180}"/>
              </a:ext>
            </a:extLst>
          </p:cNvPr>
          <p:cNvSpPr>
            <a:spLocks noGrp="1"/>
          </p:cNvSpPr>
          <p:nvPr>
            <p:ph type="title"/>
          </p:nvPr>
        </p:nvSpPr>
        <p:spPr>
          <a:xfrm>
            <a:off x="1523999" y="1524000"/>
            <a:ext cx="3216673" cy="3809999"/>
          </a:xfrm>
        </p:spPr>
        <p:txBody>
          <a:bodyPr anchor="ctr">
            <a:normAutofit/>
          </a:bodyPr>
          <a:lstStyle/>
          <a:p>
            <a:pPr algn="r"/>
            <a:r>
              <a:rPr lang="en-US">
                <a:solidFill>
                  <a:srgbClr val="FFFFFF"/>
                </a:solidFill>
              </a:rPr>
              <a:t>Introduction</a:t>
            </a:r>
          </a:p>
        </p:txBody>
      </p:sp>
      <p:sp>
        <p:nvSpPr>
          <p:cNvPr id="3" name="Content Placeholder 2">
            <a:extLst>
              <a:ext uri="{FF2B5EF4-FFF2-40B4-BE49-F238E27FC236}">
                <a16:creationId xmlns:a16="http://schemas.microsoft.com/office/drawing/2014/main" id="{B5D24276-CDA3-9FE1-2EDE-A6F3F50A6F7D}"/>
              </a:ext>
            </a:extLst>
          </p:cNvPr>
          <p:cNvSpPr>
            <a:spLocks noGrp="1"/>
          </p:cNvSpPr>
          <p:nvPr>
            <p:ph idx="1"/>
          </p:nvPr>
        </p:nvSpPr>
        <p:spPr>
          <a:xfrm>
            <a:off x="5334001" y="762000"/>
            <a:ext cx="5334000" cy="5334000"/>
          </a:xfrm>
        </p:spPr>
        <p:txBody>
          <a:bodyPr anchor="ctr">
            <a:normAutofit/>
          </a:bodyPr>
          <a:lstStyle/>
          <a:p>
            <a:pPr marL="0" indent="0">
              <a:buNone/>
            </a:pPr>
            <a:r>
              <a:rPr lang="en-US">
                <a:solidFill>
                  <a:srgbClr val="FFFFFF"/>
                </a:solidFill>
              </a:rPr>
              <a:t>In this course, we designed and developed a two-way traffic light controller, secured the system to be controlled remotely via a web browser, and integrated a SMART sensor to trigger signal changes based on traffic flow. </a:t>
            </a:r>
          </a:p>
          <a:p>
            <a:pPr marL="0" indent="0">
              <a:buNone/>
            </a:pPr>
            <a:r>
              <a:rPr lang="en-US">
                <a:solidFill>
                  <a:srgbClr val="FFFFFF"/>
                </a:solidFill>
              </a:rPr>
              <a:t>This course project was built using Wokwi. The following slides will show our step-by-step process to create the traffic light controller. </a:t>
            </a:r>
          </a:p>
        </p:txBody>
      </p:sp>
    </p:spTree>
    <p:extLst>
      <p:ext uri="{BB962C8B-B14F-4D97-AF65-F5344CB8AC3E}">
        <p14:creationId xmlns:p14="http://schemas.microsoft.com/office/powerpoint/2010/main" val="41309193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E2BC33-F8B8-4768-AE46-E7CF6E3D7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5EB5AC-4150-4206-9DBE-37DD0EBFB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rrows showing direction">
            <a:extLst>
              <a:ext uri="{FF2B5EF4-FFF2-40B4-BE49-F238E27FC236}">
                <a16:creationId xmlns:a16="http://schemas.microsoft.com/office/drawing/2014/main" id="{E1970013-C55E-D597-D2BA-65F27CACD873}"/>
              </a:ext>
            </a:extLst>
          </p:cNvPr>
          <p:cNvPicPr>
            <a:picLocks noChangeAspect="1"/>
          </p:cNvPicPr>
          <p:nvPr/>
        </p:nvPicPr>
        <p:blipFill rotWithShape="1">
          <a:blip r:embed="rId2">
            <a:alphaModFix amt="50000"/>
          </a:blip>
          <a:srcRect t="11779" b="3951"/>
          <a:stretch/>
        </p:blipFill>
        <p:spPr>
          <a:xfrm>
            <a:off x="20" y="10"/>
            <a:ext cx="12191980" cy="6857990"/>
          </a:xfrm>
          <a:prstGeom prst="rect">
            <a:avLst/>
          </a:prstGeom>
        </p:spPr>
      </p:pic>
      <p:sp>
        <p:nvSpPr>
          <p:cNvPr id="2" name="Title 1">
            <a:extLst>
              <a:ext uri="{FF2B5EF4-FFF2-40B4-BE49-F238E27FC236}">
                <a16:creationId xmlns:a16="http://schemas.microsoft.com/office/drawing/2014/main" id="{9C4023A0-AD03-9B1E-0B31-F0E4D3F35F13}"/>
              </a:ext>
            </a:extLst>
          </p:cNvPr>
          <p:cNvSpPr>
            <a:spLocks noGrp="1"/>
          </p:cNvSpPr>
          <p:nvPr>
            <p:ph type="title"/>
          </p:nvPr>
        </p:nvSpPr>
        <p:spPr>
          <a:xfrm>
            <a:off x="1523999" y="1524000"/>
            <a:ext cx="3216673" cy="3809999"/>
          </a:xfrm>
        </p:spPr>
        <p:txBody>
          <a:bodyPr anchor="ctr">
            <a:normAutofit/>
          </a:bodyPr>
          <a:lstStyle/>
          <a:p>
            <a:pPr algn="r">
              <a:lnSpc>
                <a:spcPct val="110000"/>
              </a:lnSpc>
            </a:pPr>
            <a:r>
              <a:rPr lang="en-US" sz="2000">
                <a:solidFill>
                  <a:srgbClr val="FFFFFF"/>
                </a:solidFill>
              </a:rPr>
              <a:t>Creating a Multiple Traffic Light Controller with a Cross Walk and an Emergency Buzzer with secured IoT Control via Web</a:t>
            </a:r>
          </a:p>
        </p:txBody>
      </p:sp>
      <p:sp>
        <p:nvSpPr>
          <p:cNvPr id="3" name="Content Placeholder 2">
            <a:extLst>
              <a:ext uri="{FF2B5EF4-FFF2-40B4-BE49-F238E27FC236}">
                <a16:creationId xmlns:a16="http://schemas.microsoft.com/office/drawing/2014/main" id="{33571B4A-EFF1-A61A-4D01-ECA9B34633DC}"/>
              </a:ext>
            </a:extLst>
          </p:cNvPr>
          <p:cNvSpPr>
            <a:spLocks noGrp="1"/>
          </p:cNvSpPr>
          <p:nvPr>
            <p:ph idx="1"/>
          </p:nvPr>
        </p:nvSpPr>
        <p:spPr>
          <a:xfrm>
            <a:off x="5334001" y="762000"/>
            <a:ext cx="5334000" cy="5334000"/>
          </a:xfrm>
        </p:spPr>
        <p:txBody>
          <a:bodyPr anchor="ctr">
            <a:normAutofit/>
          </a:bodyPr>
          <a:lstStyle/>
          <a:p>
            <a:pPr marL="0" indent="0">
              <a:buNone/>
            </a:pPr>
            <a:r>
              <a:rPr lang="en-US">
                <a:solidFill>
                  <a:srgbClr val="FFFFFF"/>
                </a:solidFill>
              </a:rPr>
              <a:t>The final part of assembling our traffic light controller was to add a blue LED light to indicate an emergency. This light was controlled via the IoT MQTT Panel application that was installed on my iPhone. When the emergency button is pushed within the application on my phone, the buzzer sounds, both traffic lights turn red, and the LCD message board displays an ”EMERGENCY” message. </a:t>
            </a:r>
          </a:p>
        </p:txBody>
      </p:sp>
    </p:spTree>
    <p:extLst>
      <p:ext uri="{BB962C8B-B14F-4D97-AF65-F5344CB8AC3E}">
        <p14:creationId xmlns:p14="http://schemas.microsoft.com/office/powerpoint/2010/main" val="2197410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53265-494D-AB7A-28E2-12B0E0933345}"/>
              </a:ext>
            </a:extLst>
          </p:cNvPr>
          <p:cNvSpPr>
            <a:spLocks noGrp="1"/>
          </p:cNvSpPr>
          <p:nvPr>
            <p:ph type="title"/>
          </p:nvPr>
        </p:nvSpPr>
        <p:spPr/>
        <p:txBody>
          <a:bodyPr/>
          <a:lstStyle/>
          <a:p>
            <a:pPr algn="ctr"/>
            <a:r>
              <a:rPr lang="en-US" sz="2400" dirty="0"/>
              <a:t>Screenshot of circuit with working LEDs and LCD display (Building/Operation)</a:t>
            </a:r>
          </a:p>
        </p:txBody>
      </p:sp>
      <p:sp>
        <p:nvSpPr>
          <p:cNvPr id="3" name="Content Placeholder 2">
            <a:extLst>
              <a:ext uri="{FF2B5EF4-FFF2-40B4-BE49-F238E27FC236}">
                <a16:creationId xmlns:a16="http://schemas.microsoft.com/office/drawing/2014/main" id="{E5F6162D-B7B9-AFC7-BB95-485D10E540DB}"/>
              </a:ext>
            </a:extLst>
          </p:cNvPr>
          <p:cNvSpPr>
            <a:spLocks noGrp="1"/>
          </p:cNvSpPr>
          <p:nvPr>
            <p:ph sz="half" idx="1"/>
          </p:nvPr>
        </p:nvSpPr>
        <p:spPr>
          <a:xfrm>
            <a:off x="1429566" y="2135565"/>
            <a:ext cx="3713934" cy="3960435"/>
          </a:xfrm>
        </p:spPr>
        <p:txBody>
          <a:bodyPr>
            <a:normAutofit lnSpcReduction="10000"/>
          </a:bodyPr>
          <a:lstStyle/>
          <a:p>
            <a:pPr lvl="0"/>
            <a:r>
              <a:rPr lang="en-US" dirty="0"/>
              <a:t>ESP 32 Board</a:t>
            </a:r>
          </a:p>
          <a:p>
            <a:r>
              <a:rPr lang="en-US" dirty="0"/>
              <a:t>Colored LEDs: Red, Yellow and Green (two sets)</a:t>
            </a:r>
          </a:p>
          <a:p>
            <a:r>
              <a:rPr lang="en-US" dirty="0"/>
              <a:t>One Blue LED – Emergency Light</a:t>
            </a:r>
          </a:p>
          <a:p>
            <a:pPr lvl="0"/>
            <a:r>
              <a:rPr lang="en-US" dirty="0"/>
              <a:t>Push Button</a:t>
            </a:r>
          </a:p>
          <a:p>
            <a:r>
              <a:rPr lang="en-US" dirty="0"/>
              <a:t>LCD Unit </a:t>
            </a:r>
          </a:p>
          <a:p>
            <a:r>
              <a:rPr lang="en-US" dirty="0"/>
              <a:t>Buzzer</a:t>
            </a:r>
          </a:p>
          <a:p>
            <a:r>
              <a:rPr lang="en-US" dirty="0"/>
              <a:t>Wires</a:t>
            </a:r>
          </a:p>
          <a:p>
            <a:pPr lvl="0"/>
            <a:r>
              <a:rPr lang="en-US" dirty="0"/>
              <a:t>Breadboard</a:t>
            </a:r>
          </a:p>
        </p:txBody>
      </p:sp>
      <p:pic>
        <p:nvPicPr>
          <p:cNvPr id="5" name="Picture Placeholder 6" descr="A circuit board with wires and a display&#10;&#10;Description automatically generated">
            <a:extLst>
              <a:ext uri="{FF2B5EF4-FFF2-40B4-BE49-F238E27FC236}">
                <a16:creationId xmlns:a16="http://schemas.microsoft.com/office/drawing/2014/main" id="{F1FA72CF-738D-7336-AE39-B5855FFE9E2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166" r="4185"/>
          <a:stretch/>
        </p:blipFill>
        <p:spPr>
          <a:xfrm>
            <a:off x="5262564" y="2135565"/>
            <a:ext cx="6699504" cy="4192997"/>
          </a:xfrm>
        </p:spPr>
      </p:pic>
    </p:spTree>
    <p:extLst>
      <p:ext uri="{BB962C8B-B14F-4D97-AF65-F5344CB8AC3E}">
        <p14:creationId xmlns:p14="http://schemas.microsoft.com/office/powerpoint/2010/main" val="2693473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5C28-6838-6CD7-9AC3-4E230BA4E579}"/>
              </a:ext>
            </a:extLst>
          </p:cNvPr>
          <p:cNvSpPr>
            <a:spLocks noGrp="1"/>
          </p:cNvSpPr>
          <p:nvPr>
            <p:ph type="title"/>
          </p:nvPr>
        </p:nvSpPr>
        <p:spPr>
          <a:xfrm>
            <a:off x="1429566" y="520635"/>
            <a:ext cx="9238434" cy="482730"/>
          </a:xfrm>
        </p:spPr>
        <p:txBody>
          <a:bodyPr/>
          <a:lstStyle/>
          <a:p>
            <a:pPr algn="ctr"/>
            <a:r>
              <a:rPr lang="en-US" sz="2400" dirty="0"/>
              <a:t>Screenshot of code in Code Editor (Testing)</a:t>
            </a:r>
          </a:p>
        </p:txBody>
      </p:sp>
      <p:pic>
        <p:nvPicPr>
          <p:cNvPr id="5" name="Picture Placeholder 4" descr="A screenshot of a computer program&#10;&#10;Description automatically generated">
            <a:extLst>
              <a:ext uri="{FF2B5EF4-FFF2-40B4-BE49-F238E27FC236}">
                <a16:creationId xmlns:a16="http://schemas.microsoft.com/office/drawing/2014/main" id="{94ADBDC1-A2C9-0640-F57D-33CA8AEE7B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49" b="-84"/>
          <a:stretch/>
        </p:blipFill>
        <p:spPr>
          <a:xfrm>
            <a:off x="3821545" y="1003365"/>
            <a:ext cx="4548909" cy="5576042"/>
          </a:xfrm>
        </p:spPr>
      </p:pic>
    </p:spTree>
    <p:extLst>
      <p:ext uri="{BB962C8B-B14F-4D97-AF65-F5344CB8AC3E}">
        <p14:creationId xmlns:p14="http://schemas.microsoft.com/office/powerpoint/2010/main" val="2715584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1277-53ED-7872-AED3-4B078F63639F}"/>
              </a:ext>
            </a:extLst>
          </p:cNvPr>
          <p:cNvSpPr>
            <a:spLocks noGrp="1"/>
          </p:cNvSpPr>
          <p:nvPr>
            <p:ph type="title"/>
          </p:nvPr>
        </p:nvSpPr>
        <p:spPr/>
        <p:txBody>
          <a:bodyPr/>
          <a:lstStyle/>
          <a:p>
            <a:r>
              <a:rPr lang="en-US" dirty="0"/>
              <a:t>Screenshot of Serial Monitor (Testing)</a:t>
            </a:r>
          </a:p>
        </p:txBody>
      </p:sp>
      <p:pic>
        <p:nvPicPr>
          <p:cNvPr id="4" name="Picture Placeholder 4" descr="A screenshot of a computer program&#10;&#10;Description automatically generated">
            <a:extLst>
              <a:ext uri="{FF2B5EF4-FFF2-40B4-BE49-F238E27FC236}">
                <a16:creationId xmlns:a16="http://schemas.microsoft.com/office/drawing/2014/main" id="{105162D7-CDB3-A9D5-4182-C8842AC00A4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9" r="8887"/>
          <a:stretch/>
        </p:blipFill>
        <p:spPr>
          <a:xfrm>
            <a:off x="2117593" y="1903004"/>
            <a:ext cx="7956813" cy="4712109"/>
          </a:xfrm>
        </p:spPr>
      </p:pic>
    </p:spTree>
    <p:extLst>
      <p:ext uri="{BB962C8B-B14F-4D97-AF65-F5344CB8AC3E}">
        <p14:creationId xmlns:p14="http://schemas.microsoft.com/office/powerpoint/2010/main" val="2246692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709097-1D5E-461B-A75A-2CB4E0B19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E7CE3D-756A-41A4-9B20-2A2FC3A1E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ght bulb on yellow background with sketched light beams and cord">
            <a:extLst>
              <a:ext uri="{FF2B5EF4-FFF2-40B4-BE49-F238E27FC236}">
                <a16:creationId xmlns:a16="http://schemas.microsoft.com/office/drawing/2014/main" id="{3EED2A98-38C3-275F-0135-B8D756634901}"/>
              </a:ext>
            </a:extLst>
          </p:cNvPr>
          <p:cNvPicPr>
            <a:picLocks noChangeAspect="1"/>
          </p:cNvPicPr>
          <p:nvPr/>
        </p:nvPicPr>
        <p:blipFill rotWithShape="1">
          <a:blip r:embed="rId2">
            <a:alphaModFix amt="50000"/>
          </a:blip>
          <a:srcRect t="8570"/>
          <a:stretch/>
        </p:blipFill>
        <p:spPr>
          <a:xfrm>
            <a:off x="20" y="2520"/>
            <a:ext cx="12191980" cy="6855480"/>
          </a:xfrm>
          <a:prstGeom prst="rect">
            <a:avLst/>
          </a:prstGeom>
        </p:spPr>
      </p:pic>
      <p:sp>
        <p:nvSpPr>
          <p:cNvPr id="2" name="Title 1">
            <a:extLst>
              <a:ext uri="{FF2B5EF4-FFF2-40B4-BE49-F238E27FC236}">
                <a16:creationId xmlns:a16="http://schemas.microsoft.com/office/drawing/2014/main" id="{8B7D52BE-734E-5E87-009C-34D2ECACA274}"/>
              </a:ext>
            </a:extLst>
          </p:cNvPr>
          <p:cNvSpPr>
            <a:spLocks noGrp="1"/>
          </p:cNvSpPr>
          <p:nvPr>
            <p:ph type="title"/>
          </p:nvPr>
        </p:nvSpPr>
        <p:spPr>
          <a:xfrm>
            <a:off x="1429566" y="1045445"/>
            <a:ext cx="9238434" cy="857559"/>
          </a:xfrm>
        </p:spPr>
        <p:txBody>
          <a:bodyPr>
            <a:normAutofit/>
          </a:bodyPr>
          <a:lstStyle/>
          <a:p>
            <a:r>
              <a:rPr lang="en-US">
                <a:solidFill>
                  <a:srgbClr val="FFFFFF"/>
                </a:solidFill>
              </a:rPr>
              <a:t>Challenges</a:t>
            </a:r>
          </a:p>
        </p:txBody>
      </p:sp>
      <p:cxnSp>
        <p:nvCxnSpPr>
          <p:cNvPr id="13" name="Straight Connector 12">
            <a:extLst>
              <a:ext uri="{FF2B5EF4-FFF2-40B4-BE49-F238E27FC236}">
                <a16:creationId xmlns:a16="http://schemas.microsoft.com/office/drawing/2014/main" id="{837CF948-9F12-4674-98E3-7A7FE57A19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1AA34A8-91A7-0FD8-4D06-1B1B9B53A34B}"/>
              </a:ext>
            </a:extLst>
          </p:cNvPr>
          <p:cNvSpPr>
            <a:spLocks noGrp="1"/>
          </p:cNvSpPr>
          <p:nvPr>
            <p:ph idx="1"/>
          </p:nvPr>
        </p:nvSpPr>
        <p:spPr>
          <a:xfrm>
            <a:off x="1429555" y="2743200"/>
            <a:ext cx="7955077" cy="3352800"/>
          </a:xfrm>
        </p:spPr>
        <p:txBody>
          <a:bodyPr>
            <a:normAutofit/>
          </a:bodyPr>
          <a:lstStyle/>
          <a:p>
            <a:pPr marL="0" indent="0">
              <a:buNone/>
            </a:pPr>
            <a:r>
              <a:rPr lang="en-US">
                <a:solidFill>
                  <a:srgbClr val="FFFFFF"/>
                </a:solidFill>
              </a:rPr>
              <a:t>While working with IoT kits and code are not new to me, Wokwi was a new technology for me to learn. The video guides within each module made the learning process easy and helped me understand what was being added to the project and why. </a:t>
            </a:r>
          </a:p>
        </p:txBody>
      </p:sp>
    </p:spTree>
    <p:extLst>
      <p:ext uri="{BB962C8B-B14F-4D97-AF65-F5344CB8AC3E}">
        <p14:creationId xmlns:p14="http://schemas.microsoft.com/office/powerpoint/2010/main" val="858855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709097-1D5E-461B-A75A-2CB4E0B19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E7CE3D-756A-41A4-9B20-2A2FC3A1E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bile device with apps">
            <a:extLst>
              <a:ext uri="{FF2B5EF4-FFF2-40B4-BE49-F238E27FC236}">
                <a16:creationId xmlns:a16="http://schemas.microsoft.com/office/drawing/2014/main" id="{1140A3F9-6E61-768C-0150-EED3FEDC0657}"/>
              </a:ext>
            </a:extLst>
          </p:cNvPr>
          <p:cNvPicPr>
            <a:picLocks noChangeAspect="1"/>
          </p:cNvPicPr>
          <p:nvPr/>
        </p:nvPicPr>
        <p:blipFill rotWithShape="1">
          <a:blip r:embed="rId2">
            <a:alphaModFix amt="50000"/>
          </a:blip>
          <a:srcRect t="37"/>
          <a:stretch/>
        </p:blipFill>
        <p:spPr>
          <a:xfrm>
            <a:off x="20" y="2520"/>
            <a:ext cx="12191980" cy="6855480"/>
          </a:xfrm>
          <a:prstGeom prst="rect">
            <a:avLst/>
          </a:prstGeom>
        </p:spPr>
      </p:pic>
      <p:sp>
        <p:nvSpPr>
          <p:cNvPr id="2" name="Title 1">
            <a:extLst>
              <a:ext uri="{FF2B5EF4-FFF2-40B4-BE49-F238E27FC236}">
                <a16:creationId xmlns:a16="http://schemas.microsoft.com/office/drawing/2014/main" id="{E3A927F0-79BA-1417-957A-F92257D21184}"/>
              </a:ext>
            </a:extLst>
          </p:cNvPr>
          <p:cNvSpPr>
            <a:spLocks noGrp="1"/>
          </p:cNvSpPr>
          <p:nvPr>
            <p:ph type="title"/>
          </p:nvPr>
        </p:nvSpPr>
        <p:spPr>
          <a:xfrm>
            <a:off x="1429566" y="1045445"/>
            <a:ext cx="9238434" cy="857559"/>
          </a:xfrm>
        </p:spPr>
        <p:txBody>
          <a:bodyPr>
            <a:normAutofit/>
          </a:bodyPr>
          <a:lstStyle/>
          <a:p>
            <a:r>
              <a:rPr lang="en-US">
                <a:solidFill>
                  <a:srgbClr val="FFFFFF"/>
                </a:solidFill>
              </a:rPr>
              <a:t>Career Skills</a:t>
            </a:r>
          </a:p>
        </p:txBody>
      </p:sp>
      <p:cxnSp>
        <p:nvCxnSpPr>
          <p:cNvPr id="13" name="Straight Connector 12">
            <a:extLst>
              <a:ext uri="{FF2B5EF4-FFF2-40B4-BE49-F238E27FC236}">
                <a16:creationId xmlns:a16="http://schemas.microsoft.com/office/drawing/2014/main" id="{837CF948-9F12-4674-98E3-7A7FE57A19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45E89AB-1B9A-364F-67D1-ED934211C01B}"/>
              </a:ext>
            </a:extLst>
          </p:cNvPr>
          <p:cNvSpPr>
            <a:spLocks noGrp="1"/>
          </p:cNvSpPr>
          <p:nvPr>
            <p:ph idx="1"/>
          </p:nvPr>
        </p:nvSpPr>
        <p:spPr>
          <a:xfrm>
            <a:off x="1429555" y="2743200"/>
            <a:ext cx="7955077" cy="3352800"/>
          </a:xfrm>
        </p:spPr>
        <p:txBody>
          <a:bodyPr>
            <a:normAutofit/>
          </a:bodyPr>
          <a:lstStyle/>
          <a:p>
            <a:pPr marL="0" indent="0">
              <a:buNone/>
            </a:pPr>
            <a:r>
              <a:rPr lang="en-US">
                <a:solidFill>
                  <a:srgbClr val="FFFFFF"/>
                </a:solidFill>
              </a:rPr>
              <a:t>The world of IoT is growing at a very fast pace, and understanding how to utilize technology in the world of IoT is very important to any career in technology going forward. This course helped us prepare to build real-world applications that any employer would love to see. </a:t>
            </a:r>
          </a:p>
        </p:txBody>
      </p:sp>
    </p:spTree>
    <p:extLst>
      <p:ext uri="{BB962C8B-B14F-4D97-AF65-F5344CB8AC3E}">
        <p14:creationId xmlns:p14="http://schemas.microsoft.com/office/powerpoint/2010/main" val="3111544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E2BC33-F8B8-4768-AE46-E7CF6E3D7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5EB5AC-4150-4206-9DBE-37DD0EBFBC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affic light trails at night">
            <a:extLst>
              <a:ext uri="{FF2B5EF4-FFF2-40B4-BE49-F238E27FC236}">
                <a16:creationId xmlns:a16="http://schemas.microsoft.com/office/drawing/2014/main" id="{953EEFE6-3784-6513-54C5-CCB684775111}"/>
              </a:ext>
            </a:extLst>
          </p:cNvPr>
          <p:cNvPicPr>
            <a:picLocks noChangeAspect="1"/>
          </p:cNvPicPr>
          <p:nvPr/>
        </p:nvPicPr>
        <p:blipFill rotWithShape="1">
          <a:blip r:embed="rId2">
            <a:alphaModFix amt="50000"/>
          </a:blip>
          <a:srcRect t="15541" b="190"/>
          <a:stretch/>
        </p:blipFill>
        <p:spPr>
          <a:xfrm>
            <a:off x="20" y="10"/>
            <a:ext cx="12191980" cy="6857990"/>
          </a:xfrm>
          <a:prstGeom prst="rect">
            <a:avLst/>
          </a:prstGeom>
        </p:spPr>
      </p:pic>
      <p:sp>
        <p:nvSpPr>
          <p:cNvPr id="2" name="Title 1">
            <a:extLst>
              <a:ext uri="{FF2B5EF4-FFF2-40B4-BE49-F238E27FC236}">
                <a16:creationId xmlns:a16="http://schemas.microsoft.com/office/drawing/2014/main" id="{6F9DA278-F225-260F-060A-12C7109A3A7E}"/>
              </a:ext>
            </a:extLst>
          </p:cNvPr>
          <p:cNvSpPr>
            <a:spLocks noGrp="1"/>
          </p:cNvSpPr>
          <p:nvPr>
            <p:ph type="title"/>
          </p:nvPr>
        </p:nvSpPr>
        <p:spPr>
          <a:xfrm>
            <a:off x="1523999" y="1524000"/>
            <a:ext cx="3216673" cy="3809999"/>
          </a:xfrm>
        </p:spPr>
        <p:txBody>
          <a:bodyPr anchor="ctr">
            <a:normAutofit/>
          </a:bodyPr>
          <a:lstStyle/>
          <a:p>
            <a:pPr algn="r"/>
            <a:r>
              <a:rPr lang="en-US">
                <a:solidFill>
                  <a:srgbClr val="FFFFFF"/>
                </a:solidFill>
              </a:rPr>
              <a:t>Conclusion</a:t>
            </a:r>
          </a:p>
        </p:txBody>
      </p:sp>
      <p:sp>
        <p:nvSpPr>
          <p:cNvPr id="3" name="Content Placeholder 2">
            <a:extLst>
              <a:ext uri="{FF2B5EF4-FFF2-40B4-BE49-F238E27FC236}">
                <a16:creationId xmlns:a16="http://schemas.microsoft.com/office/drawing/2014/main" id="{5F558E8E-3A6C-651B-81EB-65047678CF75}"/>
              </a:ext>
            </a:extLst>
          </p:cNvPr>
          <p:cNvSpPr>
            <a:spLocks noGrp="1"/>
          </p:cNvSpPr>
          <p:nvPr>
            <p:ph idx="1"/>
          </p:nvPr>
        </p:nvSpPr>
        <p:spPr>
          <a:xfrm>
            <a:off x="5334001" y="762000"/>
            <a:ext cx="5334000" cy="5334000"/>
          </a:xfrm>
        </p:spPr>
        <p:txBody>
          <a:bodyPr anchor="ctr">
            <a:normAutofit/>
          </a:bodyPr>
          <a:lstStyle/>
          <a:p>
            <a:pPr marL="0" indent="0">
              <a:buNone/>
            </a:pPr>
            <a:r>
              <a:rPr lang="en-US">
                <a:solidFill>
                  <a:srgbClr val="FFFFFF"/>
                </a:solidFill>
              </a:rPr>
              <a:t>With the development of modern cities and urban areas, the need for smooth-flowing pedestrian and vehicle traffic has been growing. This course project taught us how to build a traffic light controller system that included an emergency signal and a pedestrian crosswalk button. The skills we learned in this course are invaluable. </a:t>
            </a:r>
          </a:p>
        </p:txBody>
      </p:sp>
    </p:spTree>
    <p:extLst>
      <p:ext uri="{BB962C8B-B14F-4D97-AF65-F5344CB8AC3E}">
        <p14:creationId xmlns:p14="http://schemas.microsoft.com/office/powerpoint/2010/main" val="2633827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5709097-1D5E-461B-A75A-2CB4E0B19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8E7CE3D-756A-41A4-9B20-2A2FC3A1E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Glasses on top of a book">
            <a:extLst>
              <a:ext uri="{FF2B5EF4-FFF2-40B4-BE49-F238E27FC236}">
                <a16:creationId xmlns:a16="http://schemas.microsoft.com/office/drawing/2014/main" id="{23E9AAB5-2D60-9188-6DF3-6AEC857BBB4B}"/>
              </a:ext>
            </a:extLst>
          </p:cNvPr>
          <p:cNvPicPr>
            <a:picLocks noChangeAspect="1"/>
          </p:cNvPicPr>
          <p:nvPr/>
        </p:nvPicPr>
        <p:blipFill rotWithShape="1">
          <a:blip r:embed="rId2">
            <a:alphaModFix amt="50000"/>
          </a:blip>
          <a:srcRect t="14127" b="998"/>
          <a:stretch/>
        </p:blipFill>
        <p:spPr>
          <a:xfrm>
            <a:off x="20" y="2520"/>
            <a:ext cx="12191980" cy="6855480"/>
          </a:xfrm>
          <a:prstGeom prst="rect">
            <a:avLst/>
          </a:prstGeom>
        </p:spPr>
      </p:pic>
      <p:sp>
        <p:nvSpPr>
          <p:cNvPr id="2" name="Title 1">
            <a:extLst>
              <a:ext uri="{FF2B5EF4-FFF2-40B4-BE49-F238E27FC236}">
                <a16:creationId xmlns:a16="http://schemas.microsoft.com/office/drawing/2014/main" id="{1DDFE980-C030-643D-18D2-49E5D3AA6AE8}"/>
              </a:ext>
            </a:extLst>
          </p:cNvPr>
          <p:cNvSpPr>
            <a:spLocks noGrp="1"/>
          </p:cNvSpPr>
          <p:nvPr>
            <p:ph type="title"/>
          </p:nvPr>
        </p:nvSpPr>
        <p:spPr>
          <a:xfrm>
            <a:off x="1429566" y="1045445"/>
            <a:ext cx="9238434" cy="857559"/>
          </a:xfrm>
        </p:spPr>
        <p:txBody>
          <a:bodyPr>
            <a:normAutofit/>
          </a:bodyPr>
          <a:lstStyle/>
          <a:p>
            <a:r>
              <a:rPr lang="en-US">
                <a:solidFill>
                  <a:srgbClr val="FFFFFF"/>
                </a:solidFill>
              </a:rPr>
              <a:t>Refernces</a:t>
            </a:r>
          </a:p>
        </p:txBody>
      </p:sp>
      <p:cxnSp>
        <p:nvCxnSpPr>
          <p:cNvPr id="13" name="Straight Connector 12">
            <a:extLst>
              <a:ext uri="{FF2B5EF4-FFF2-40B4-BE49-F238E27FC236}">
                <a16:creationId xmlns:a16="http://schemas.microsoft.com/office/drawing/2014/main" id="{837CF948-9F12-4674-98E3-7A7FE57A19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825E0B9-5545-EE3B-FE0A-C892A68D29F2}"/>
              </a:ext>
            </a:extLst>
          </p:cNvPr>
          <p:cNvSpPr>
            <a:spLocks noGrp="1"/>
          </p:cNvSpPr>
          <p:nvPr>
            <p:ph idx="1"/>
          </p:nvPr>
        </p:nvSpPr>
        <p:spPr>
          <a:xfrm>
            <a:off x="1429555" y="2743200"/>
            <a:ext cx="7955077" cy="3352800"/>
          </a:xfrm>
        </p:spPr>
        <p:txBody>
          <a:bodyPr>
            <a:normAutofit/>
          </a:bodyPr>
          <a:lstStyle/>
          <a:p>
            <a:r>
              <a:rPr lang="en-US">
                <a:solidFill>
                  <a:srgbClr val="FFFFFF"/>
                </a:solidFill>
              </a:rPr>
              <a:t>For this project, the only references I utilized were the course project guides and course project video tutorials. </a:t>
            </a:r>
          </a:p>
        </p:txBody>
      </p:sp>
    </p:spTree>
    <p:extLst>
      <p:ext uri="{BB962C8B-B14F-4D97-AF65-F5344CB8AC3E}">
        <p14:creationId xmlns:p14="http://schemas.microsoft.com/office/powerpoint/2010/main" val="213736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rktools on blueprint">
            <a:extLst>
              <a:ext uri="{FF2B5EF4-FFF2-40B4-BE49-F238E27FC236}">
                <a16:creationId xmlns:a16="http://schemas.microsoft.com/office/drawing/2014/main" id="{BF4B30F1-C64F-C232-E95E-FD9B70B93480}"/>
              </a:ext>
            </a:extLst>
          </p:cNvPr>
          <p:cNvPicPr>
            <a:picLocks noChangeAspect="1"/>
          </p:cNvPicPr>
          <p:nvPr/>
        </p:nvPicPr>
        <p:blipFill rotWithShape="1">
          <a:blip r:embed="rId2">
            <a:alphaModFix amt="50000"/>
          </a:blip>
          <a:srcRect l="40667" r="-1" b="-1"/>
          <a:stretch/>
        </p:blipFill>
        <p:spPr>
          <a:xfrm>
            <a:off x="20" y="10"/>
            <a:ext cx="6095979" cy="6857990"/>
          </a:xfrm>
          <a:prstGeom prst="rect">
            <a:avLst/>
          </a:prstGeom>
        </p:spPr>
      </p:pic>
      <p:sp>
        <p:nvSpPr>
          <p:cNvPr id="2" name="Title 1">
            <a:extLst>
              <a:ext uri="{FF2B5EF4-FFF2-40B4-BE49-F238E27FC236}">
                <a16:creationId xmlns:a16="http://schemas.microsoft.com/office/drawing/2014/main" id="{DE893191-6FD9-3999-8FB8-027CBD8E9BC5}"/>
              </a:ext>
            </a:extLst>
          </p:cNvPr>
          <p:cNvSpPr>
            <a:spLocks noGrp="1"/>
          </p:cNvSpPr>
          <p:nvPr>
            <p:ph type="title"/>
          </p:nvPr>
        </p:nvSpPr>
        <p:spPr>
          <a:xfrm>
            <a:off x="1028700" y="1025718"/>
            <a:ext cx="4057650" cy="4770783"/>
          </a:xfrm>
        </p:spPr>
        <p:txBody>
          <a:bodyPr anchor="ctr">
            <a:normAutofit/>
          </a:bodyPr>
          <a:lstStyle/>
          <a:p>
            <a:pPr algn="ctr"/>
            <a:r>
              <a:rPr lang="en-US" dirty="0">
                <a:solidFill>
                  <a:srgbClr val="FFFFFF"/>
                </a:solidFill>
                <a:highlight>
                  <a:srgbClr val="C0C0C0"/>
                </a:highlight>
              </a:rPr>
              <a:t>Project Plan for IoT Traffic Controller</a:t>
            </a:r>
          </a:p>
        </p:txBody>
      </p:sp>
      <p:sp>
        <p:nvSpPr>
          <p:cNvPr id="3" name="Content Placeholder 2">
            <a:extLst>
              <a:ext uri="{FF2B5EF4-FFF2-40B4-BE49-F238E27FC236}">
                <a16:creationId xmlns:a16="http://schemas.microsoft.com/office/drawing/2014/main" id="{ADD6179F-E081-20D4-4168-437599A5D92B}"/>
              </a:ext>
            </a:extLst>
          </p:cNvPr>
          <p:cNvSpPr>
            <a:spLocks noGrp="1"/>
          </p:cNvSpPr>
          <p:nvPr>
            <p:ph idx="1"/>
          </p:nvPr>
        </p:nvSpPr>
        <p:spPr>
          <a:xfrm>
            <a:off x="7179972" y="762000"/>
            <a:ext cx="3825025" cy="5334000"/>
          </a:xfrm>
        </p:spPr>
        <p:txBody>
          <a:bodyPr anchor="ctr">
            <a:normAutofit/>
          </a:bodyPr>
          <a:lstStyle/>
          <a:p>
            <a:pPr marL="0" indent="0">
              <a:buNone/>
            </a:pPr>
            <a:r>
              <a:rPr lang="en-US" dirty="0"/>
              <a:t>The first part of this project was getting familiar with the </a:t>
            </a:r>
            <a:r>
              <a:rPr lang="en-US"/>
              <a:t>Wokwi</a:t>
            </a:r>
            <a:r>
              <a:rPr lang="en-US" dirty="0"/>
              <a:t> interface. We laid the basic foundation for our traffic light controller, which we will add onto throughout the project. This portion of the project includes:</a:t>
            </a:r>
          </a:p>
          <a:p>
            <a:r>
              <a:rPr lang="en-US" dirty="0"/>
              <a:t>Half Bread Board</a:t>
            </a:r>
          </a:p>
          <a:p>
            <a:r>
              <a:rPr lang="en-US" dirty="0"/>
              <a:t>ESP 32 Board</a:t>
            </a:r>
          </a:p>
        </p:txBody>
      </p:sp>
    </p:spTree>
    <p:extLst>
      <p:ext uri="{BB962C8B-B14F-4D97-AF65-F5344CB8AC3E}">
        <p14:creationId xmlns:p14="http://schemas.microsoft.com/office/powerpoint/2010/main" val="29424407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4997A-1568-3DC1-B10F-2F7D49F73A14}"/>
              </a:ext>
            </a:extLst>
          </p:cNvPr>
          <p:cNvSpPr>
            <a:spLocks noGrp="1"/>
          </p:cNvSpPr>
          <p:nvPr>
            <p:ph type="title"/>
          </p:nvPr>
        </p:nvSpPr>
        <p:spPr/>
        <p:txBody>
          <a:bodyPr/>
          <a:lstStyle/>
          <a:p>
            <a:pPr algn="ctr"/>
            <a:r>
              <a:rPr lang="en-US" dirty="0"/>
              <a:t>ESP32 (Screenshot)</a:t>
            </a:r>
          </a:p>
        </p:txBody>
      </p:sp>
      <p:sp>
        <p:nvSpPr>
          <p:cNvPr id="3" name="Content Placeholder 2">
            <a:extLst>
              <a:ext uri="{FF2B5EF4-FFF2-40B4-BE49-F238E27FC236}">
                <a16:creationId xmlns:a16="http://schemas.microsoft.com/office/drawing/2014/main" id="{6A36C751-E169-2CDE-A6A7-BD4A58C54F43}"/>
              </a:ext>
            </a:extLst>
          </p:cNvPr>
          <p:cNvSpPr>
            <a:spLocks noGrp="1"/>
          </p:cNvSpPr>
          <p:nvPr>
            <p:ph sz="half" idx="1"/>
          </p:nvPr>
        </p:nvSpPr>
        <p:spPr>
          <a:xfrm>
            <a:off x="1429566" y="2135565"/>
            <a:ext cx="1977513" cy="3960435"/>
          </a:xfrm>
        </p:spPr>
        <p:txBody>
          <a:bodyPr/>
          <a:lstStyle/>
          <a:p>
            <a:r>
              <a:rPr lang="en-US" dirty="0"/>
              <a:t>Microcontroller mounted and powered ON</a:t>
            </a:r>
          </a:p>
        </p:txBody>
      </p:sp>
      <p:pic>
        <p:nvPicPr>
          <p:cNvPr id="5" name="Picture Placeholder 3">
            <a:extLst>
              <a:ext uri="{FF2B5EF4-FFF2-40B4-BE49-F238E27FC236}">
                <a16:creationId xmlns:a16="http://schemas.microsoft.com/office/drawing/2014/main" id="{0B0276D4-DEA3-056D-A04B-AFB82184658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6" t="16235" r="1193" b="10258"/>
          <a:stretch/>
        </p:blipFill>
        <p:spPr>
          <a:xfrm>
            <a:off x="3407079" y="2135564"/>
            <a:ext cx="8530283" cy="3960435"/>
          </a:xfrm>
        </p:spPr>
      </p:pic>
    </p:spTree>
    <p:extLst>
      <p:ext uri="{BB962C8B-B14F-4D97-AF65-F5344CB8AC3E}">
        <p14:creationId xmlns:p14="http://schemas.microsoft.com/office/powerpoint/2010/main" val="4095578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FD2A2-28DA-20AD-68BD-1DAECA267165}"/>
              </a:ext>
            </a:extLst>
          </p:cNvPr>
          <p:cNvSpPr>
            <a:spLocks noGrp="1"/>
          </p:cNvSpPr>
          <p:nvPr>
            <p:ph type="title"/>
          </p:nvPr>
        </p:nvSpPr>
        <p:spPr/>
        <p:txBody>
          <a:bodyPr/>
          <a:lstStyle/>
          <a:p>
            <a:r>
              <a:rPr lang="en-US" dirty="0"/>
              <a:t>ESP32 </a:t>
            </a:r>
            <a:r>
              <a:rPr lang="en-US" dirty="0" err="1"/>
              <a:t>WiFI</a:t>
            </a:r>
            <a:r>
              <a:rPr lang="en-US" dirty="0"/>
              <a:t> Scan</a:t>
            </a:r>
          </a:p>
        </p:txBody>
      </p:sp>
      <p:sp>
        <p:nvSpPr>
          <p:cNvPr id="3" name="Content Placeholder 2">
            <a:extLst>
              <a:ext uri="{FF2B5EF4-FFF2-40B4-BE49-F238E27FC236}">
                <a16:creationId xmlns:a16="http://schemas.microsoft.com/office/drawing/2014/main" id="{5726A9DA-5D85-6593-19E9-CCF0C750B63E}"/>
              </a:ext>
            </a:extLst>
          </p:cNvPr>
          <p:cNvSpPr>
            <a:spLocks noGrp="1"/>
          </p:cNvSpPr>
          <p:nvPr>
            <p:ph sz="half" idx="1"/>
          </p:nvPr>
        </p:nvSpPr>
        <p:spPr>
          <a:xfrm>
            <a:off x="1429566" y="2135565"/>
            <a:ext cx="3613922" cy="3960435"/>
          </a:xfrm>
        </p:spPr>
        <p:txBody>
          <a:bodyPr/>
          <a:lstStyle/>
          <a:p>
            <a:r>
              <a:rPr lang="en-US" dirty="0"/>
              <a:t>Screenshot of Serial Monitor showing the available networks</a:t>
            </a:r>
          </a:p>
        </p:txBody>
      </p:sp>
      <p:pic>
        <p:nvPicPr>
          <p:cNvPr id="5" name="Picture Placeholder 4" descr="A screenshot of a computer&#10;&#10;Description automatically generated">
            <a:extLst>
              <a:ext uri="{FF2B5EF4-FFF2-40B4-BE49-F238E27FC236}">
                <a16:creationId xmlns:a16="http://schemas.microsoft.com/office/drawing/2014/main" id="{C8819C2B-86BD-3702-AC64-3925FA29C0C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574" t="-14268" r="-11412" b="-12508"/>
          <a:stretch/>
        </p:blipFill>
        <p:spPr>
          <a:xfrm>
            <a:off x="5769984" y="382479"/>
            <a:ext cx="5560003" cy="6093041"/>
          </a:xfrm>
        </p:spPr>
      </p:pic>
    </p:spTree>
    <p:extLst>
      <p:ext uri="{BB962C8B-B14F-4D97-AF65-F5344CB8AC3E}">
        <p14:creationId xmlns:p14="http://schemas.microsoft.com/office/powerpoint/2010/main" val="195333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709097-1D5E-461B-A75A-2CB4E0B19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E7CE3D-756A-41A4-9B20-2A2FC3A1E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Electronics protoboard">
            <a:extLst>
              <a:ext uri="{FF2B5EF4-FFF2-40B4-BE49-F238E27FC236}">
                <a16:creationId xmlns:a16="http://schemas.microsoft.com/office/drawing/2014/main" id="{B5E02643-C4E7-E32A-C8D7-EA7925DFAC7E}"/>
              </a:ext>
            </a:extLst>
          </p:cNvPr>
          <p:cNvPicPr>
            <a:picLocks noChangeAspect="1"/>
          </p:cNvPicPr>
          <p:nvPr/>
        </p:nvPicPr>
        <p:blipFill rotWithShape="1">
          <a:blip r:embed="rId2">
            <a:alphaModFix amt="50000"/>
          </a:blip>
          <a:srcRect t="15761"/>
          <a:stretch/>
        </p:blipFill>
        <p:spPr>
          <a:xfrm>
            <a:off x="20" y="365775"/>
            <a:ext cx="12191980" cy="6855480"/>
          </a:xfrm>
          <a:prstGeom prst="rect">
            <a:avLst/>
          </a:prstGeom>
        </p:spPr>
      </p:pic>
      <p:sp>
        <p:nvSpPr>
          <p:cNvPr id="2" name="Title 1">
            <a:extLst>
              <a:ext uri="{FF2B5EF4-FFF2-40B4-BE49-F238E27FC236}">
                <a16:creationId xmlns:a16="http://schemas.microsoft.com/office/drawing/2014/main" id="{0A3964C3-B5B3-061E-05FB-FC6F16024E20}"/>
              </a:ext>
            </a:extLst>
          </p:cNvPr>
          <p:cNvSpPr>
            <a:spLocks noGrp="1"/>
          </p:cNvSpPr>
          <p:nvPr>
            <p:ph type="title"/>
          </p:nvPr>
        </p:nvSpPr>
        <p:spPr>
          <a:xfrm>
            <a:off x="1429566" y="1045445"/>
            <a:ext cx="9238434" cy="857559"/>
          </a:xfrm>
        </p:spPr>
        <p:txBody>
          <a:bodyPr>
            <a:normAutofit/>
          </a:bodyPr>
          <a:lstStyle/>
          <a:p>
            <a:r>
              <a:rPr lang="en-US">
                <a:solidFill>
                  <a:srgbClr val="FFFFFF"/>
                </a:solidFill>
              </a:rPr>
              <a:t>Creating the Traffic Controller</a:t>
            </a:r>
          </a:p>
        </p:txBody>
      </p:sp>
      <p:cxnSp>
        <p:nvCxnSpPr>
          <p:cNvPr id="13" name="Straight Connector 12">
            <a:extLst>
              <a:ext uri="{FF2B5EF4-FFF2-40B4-BE49-F238E27FC236}">
                <a16:creationId xmlns:a16="http://schemas.microsoft.com/office/drawing/2014/main" id="{837CF948-9F12-4674-98E3-7A7FE57A19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286000"/>
            <a:ext cx="971155" cy="0"/>
          </a:xfrm>
          <a:prstGeom prst="line">
            <a:avLst/>
          </a:prstGeom>
          <a:ln w="317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8FFEB1-664A-C32F-9A2D-EAD4594A67E5}"/>
              </a:ext>
            </a:extLst>
          </p:cNvPr>
          <p:cNvSpPr>
            <a:spLocks noGrp="1"/>
          </p:cNvSpPr>
          <p:nvPr>
            <p:ph idx="1"/>
          </p:nvPr>
        </p:nvSpPr>
        <p:spPr>
          <a:xfrm>
            <a:off x="1429555" y="2743200"/>
            <a:ext cx="7955077" cy="3352800"/>
          </a:xfrm>
        </p:spPr>
        <p:txBody>
          <a:bodyPr>
            <a:normAutofit/>
          </a:bodyPr>
          <a:lstStyle/>
          <a:p>
            <a:pPr marL="0" indent="0">
              <a:lnSpc>
                <a:spcPct val="120000"/>
              </a:lnSpc>
              <a:buNone/>
            </a:pPr>
            <a:r>
              <a:rPr lang="en-US" sz="1700" dirty="0">
                <a:solidFill>
                  <a:schemeClr val="bg1"/>
                </a:solidFill>
                <a:highlight>
                  <a:srgbClr val="C0C0C0"/>
                </a:highlight>
              </a:rPr>
              <a:t>In this portion of the project, we utilized </a:t>
            </a:r>
            <a:r>
              <a:rPr lang="en-US" sz="1700" dirty="0" err="1">
                <a:solidFill>
                  <a:schemeClr val="bg1"/>
                </a:solidFill>
                <a:highlight>
                  <a:srgbClr val="C0C0C0"/>
                </a:highlight>
              </a:rPr>
              <a:t>Wokwi</a:t>
            </a:r>
            <a:r>
              <a:rPr lang="en-US" sz="1700" dirty="0">
                <a:solidFill>
                  <a:schemeClr val="bg1"/>
                </a:solidFill>
                <a:highlight>
                  <a:srgbClr val="C0C0C0"/>
                </a:highlight>
              </a:rPr>
              <a:t> to create the basic lighting of our traffic light controller. The components of this portion include:</a:t>
            </a:r>
          </a:p>
          <a:p>
            <a:pPr>
              <a:lnSpc>
                <a:spcPct val="120000"/>
              </a:lnSpc>
            </a:pPr>
            <a:r>
              <a:rPr lang="en-US" sz="1700" dirty="0">
                <a:solidFill>
                  <a:schemeClr val="bg1"/>
                </a:solidFill>
                <a:highlight>
                  <a:srgbClr val="C0C0C0"/>
                </a:highlight>
              </a:rPr>
              <a:t>ESP 32 Board</a:t>
            </a:r>
          </a:p>
          <a:p>
            <a:pPr>
              <a:lnSpc>
                <a:spcPct val="120000"/>
              </a:lnSpc>
            </a:pPr>
            <a:r>
              <a:rPr lang="en-US" sz="1700" dirty="0">
                <a:solidFill>
                  <a:schemeClr val="bg1"/>
                </a:solidFill>
                <a:highlight>
                  <a:srgbClr val="C0C0C0"/>
                </a:highlight>
              </a:rPr>
              <a:t>Full Breadboard</a:t>
            </a:r>
          </a:p>
          <a:p>
            <a:pPr>
              <a:lnSpc>
                <a:spcPct val="120000"/>
              </a:lnSpc>
            </a:pPr>
            <a:r>
              <a:rPr lang="en-US" sz="1700" dirty="0">
                <a:solidFill>
                  <a:schemeClr val="bg1"/>
                </a:solidFill>
                <a:highlight>
                  <a:srgbClr val="C0C0C0"/>
                </a:highlight>
              </a:rPr>
              <a:t>Half Breadboard</a:t>
            </a:r>
          </a:p>
          <a:p>
            <a:pPr>
              <a:lnSpc>
                <a:spcPct val="120000"/>
              </a:lnSpc>
            </a:pPr>
            <a:r>
              <a:rPr lang="en-US" sz="1700" dirty="0">
                <a:solidFill>
                  <a:schemeClr val="bg1"/>
                </a:solidFill>
                <a:highlight>
                  <a:srgbClr val="C0C0C0"/>
                </a:highlight>
              </a:rPr>
              <a:t>Wires</a:t>
            </a:r>
          </a:p>
          <a:p>
            <a:pPr>
              <a:lnSpc>
                <a:spcPct val="120000"/>
              </a:lnSpc>
            </a:pPr>
            <a:r>
              <a:rPr lang="en-US" sz="1700" dirty="0">
                <a:solidFill>
                  <a:schemeClr val="bg1"/>
                </a:solidFill>
                <a:highlight>
                  <a:srgbClr val="C0C0C0"/>
                </a:highlight>
              </a:rPr>
              <a:t>Red, Yellow, and Green Colored LEDs</a:t>
            </a:r>
          </a:p>
          <a:p>
            <a:pPr marL="0" indent="0">
              <a:lnSpc>
                <a:spcPct val="120000"/>
              </a:lnSpc>
              <a:buNone/>
            </a:pPr>
            <a:r>
              <a:rPr lang="en-US" sz="1700" dirty="0">
                <a:solidFill>
                  <a:schemeClr val="bg1"/>
                </a:solidFill>
                <a:highlight>
                  <a:srgbClr val="C0C0C0"/>
                </a:highlight>
              </a:rPr>
              <a:t>We then used the </a:t>
            </a:r>
            <a:r>
              <a:rPr lang="en-US" sz="1700" dirty="0" err="1">
                <a:solidFill>
                  <a:schemeClr val="bg1"/>
                </a:solidFill>
                <a:highlight>
                  <a:srgbClr val="C0C0C0"/>
                </a:highlight>
              </a:rPr>
              <a:t>Wokwi</a:t>
            </a:r>
            <a:r>
              <a:rPr lang="en-US" sz="1700" dirty="0">
                <a:solidFill>
                  <a:schemeClr val="bg1"/>
                </a:solidFill>
                <a:highlight>
                  <a:srgbClr val="C0C0C0"/>
                </a:highlight>
              </a:rPr>
              <a:t> code editor to enable the colored LEDs to flash.</a:t>
            </a:r>
          </a:p>
        </p:txBody>
      </p:sp>
    </p:spTree>
    <p:extLst>
      <p:ext uri="{BB962C8B-B14F-4D97-AF65-F5344CB8AC3E}">
        <p14:creationId xmlns:p14="http://schemas.microsoft.com/office/powerpoint/2010/main" val="4091165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D81C8-6353-C214-169B-DEB0EAE3F898}"/>
              </a:ext>
            </a:extLst>
          </p:cNvPr>
          <p:cNvSpPr>
            <a:spLocks noGrp="1"/>
          </p:cNvSpPr>
          <p:nvPr>
            <p:ph type="title"/>
          </p:nvPr>
        </p:nvSpPr>
        <p:spPr/>
        <p:txBody>
          <a:bodyPr/>
          <a:lstStyle/>
          <a:p>
            <a:pPr algn="ctr"/>
            <a:r>
              <a:rPr lang="en-US" dirty="0"/>
              <a:t>Picture of circuit with working LEDs</a:t>
            </a:r>
          </a:p>
        </p:txBody>
      </p:sp>
      <p:sp>
        <p:nvSpPr>
          <p:cNvPr id="3" name="Content Placeholder 2">
            <a:extLst>
              <a:ext uri="{FF2B5EF4-FFF2-40B4-BE49-F238E27FC236}">
                <a16:creationId xmlns:a16="http://schemas.microsoft.com/office/drawing/2014/main" id="{45C023F7-D271-EB23-96B9-B8407675F867}"/>
              </a:ext>
            </a:extLst>
          </p:cNvPr>
          <p:cNvSpPr>
            <a:spLocks noGrp="1"/>
          </p:cNvSpPr>
          <p:nvPr>
            <p:ph sz="half" idx="1"/>
          </p:nvPr>
        </p:nvSpPr>
        <p:spPr/>
        <p:txBody>
          <a:bodyPr/>
          <a:lstStyle/>
          <a:p>
            <a:r>
              <a:rPr lang="en-US" dirty="0"/>
              <a:t>ESP 32 Board</a:t>
            </a:r>
          </a:p>
          <a:p>
            <a:r>
              <a:rPr lang="en-US" dirty="0"/>
              <a:t>Colored LEDs: Red, Yellow, and Green</a:t>
            </a:r>
          </a:p>
          <a:p>
            <a:r>
              <a:rPr lang="en-US" dirty="0"/>
              <a:t>Wires</a:t>
            </a:r>
          </a:p>
          <a:p>
            <a:r>
              <a:rPr lang="en-US" dirty="0"/>
              <a:t>Breadboard</a:t>
            </a:r>
          </a:p>
        </p:txBody>
      </p:sp>
      <p:pic>
        <p:nvPicPr>
          <p:cNvPr id="5" name="Picture Placeholder 4">
            <a:extLst>
              <a:ext uri="{FF2B5EF4-FFF2-40B4-BE49-F238E27FC236}">
                <a16:creationId xmlns:a16="http://schemas.microsoft.com/office/drawing/2014/main" id="{D4BE006E-580F-2D32-CFBA-D3FD5D75F8A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938" r="12274"/>
          <a:stretch/>
        </p:blipFill>
        <p:spPr>
          <a:xfrm>
            <a:off x="5815013" y="1903003"/>
            <a:ext cx="6072188" cy="4695146"/>
          </a:xfrm>
        </p:spPr>
      </p:pic>
    </p:spTree>
    <p:extLst>
      <p:ext uri="{BB962C8B-B14F-4D97-AF65-F5344CB8AC3E}">
        <p14:creationId xmlns:p14="http://schemas.microsoft.com/office/powerpoint/2010/main" val="3231337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0E2F7-0F81-76F4-78A1-4D5A172243D1}"/>
              </a:ext>
            </a:extLst>
          </p:cNvPr>
          <p:cNvSpPr>
            <a:spLocks noGrp="1"/>
          </p:cNvSpPr>
          <p:nvPr>
            <p:ph type="title"/>
          </p:nvPr>
        </p:nvSpPr>
        <p:spPr>
          <a:xfrm>
            <a:off x="1476783" y="470486"/>
            <a:ext cx="9238434" cy="572502"/>
          </a:xfrm>
        </p:spPr>
        <p:txBody>
          <a:bodyPr/>
          <a:lstStyle/>
          <a:p>
            <a:pPr algn="ctr"/>
            <a:r>
              <a:rPr lang="en-US" dirty="0"/>
              <a:t>Screenshot of code in the Code Editor</a:t>
            </a:r>
          </a:p>
        </p:txBody>
      </p:sp>
      <p:pic>
        <p:nvPicPr>
          <p:cNvPr id="5" name="Picture Placeholder 4" descr="A screenshot of a computer program&#10;&#10;Description automatically generated">
            <a:extLst>
              <a:ext uri="{FF2B5EF4-FFF2-40B4-BE49-F238E27FC236}">
                <a16:creationId xmlns:a16="http://schemas.microsoft.com/office/drawing/2014/main" id="{A9E65445-4320-5E9B-DDAD-D115684DBC3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58" b="-252"/>
          <a:stretch/>
        </p:blipFill>
        <p:spPr>
          <a:xfrm>
            <a:off x="2559842" y="1042988"/>
            <a:ext cx="7072315" cy="5724781"/>
          </a:xfrm>
        </p:spPr>
      </p:pic>
    </p:spTree>
    <p:extLst>
      <p:ext uri="{BB962C8B-B14F-4D97-AF65-F5344CB8AC3E}">
        <p14:creationId xmlns:p14="http://schemas.microsoft.com/office/powerpoint/2010/main" val="91734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5911B-1E2F-489E-97EF-A15A9299E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19D4F1-CE65-4D74-A168-F27C15F1B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rgbClr val="000000"/>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een colour on the traffic light">
            <a:extLst>
              <a:ext uri="{FF2B5EF4-FFF2-40B4-BE49-F238E27FC236}">
                <a16:creationId xmlns:a16="http://schemas.microsoft.com/office/drawing/2014/main" id="{62A8BB79-A382-3762-E1EE-8B504D2CFDB3}"/>
              </a:ext>
            </a:extLst>
          </p:cNvPr>
          <p:cNvPicPr>
            <a:picLocks noChangeAspect="1"/>
          </p:cNvPicPr>
          <p:nvPr/>
        </p:nvPicPr>
        <p:blipFill rotWithShape="1">
          <a:blip r:embed="rId2">
            <a:alphaModFix amt="50000"/>
          </a:blip>
          <a:srcRect l="29396" r="11270" b="-1"/>
          <a:stretch/>
        </p:blipFill>
        <p:spPr>
          <a:xfrm>
            <a:off x="20" y="10"/>
            <a:ext cx="6095979" cy="6857990"/>
          </a:xfrm>
          <a:prstGeom prst="rect">
            <a:avLst/>
          </a:prstGeom>
        </p:spPr>
      </p:pic>
      <p:sp>
        <p:nvSpPr>
          <p:cNvPr id="2" name="Title 1">
            <a:extLst>
              <a:ext uri="{FF2B5EF4-FFF2-40B4-BE49-F238E27FC236}">
                <a16:creationId xmlns:a16="http://schemas.microsoft.com/office/drawing/2014/main" id="{F5128759-2F5D-1911-02A0-F4A4556457AD}"/>
              </a:ext>
            </a:extLst>
          </p:cNvPr>
          <p:cNvSpPr>
            <a:spLocks noGrp="1"/>
          </p:cNvSpPr>
          <p:nvPr>
            <p:ph type="title"/>
          </p:nvPr>
        </p:nvSpPr>
        <p:spPr>
          <a:xfrm>
            <a:off x="1028700" y="1025718"/>
            <a:ext cx="4057650" cy="4770783"/>
          </a:xfrm>
        </p:spPr>
        <p:txBody>
          <a:bodyPr anchor="ctr">
            <a:normAutofit/>
          </a:bodyPr>
          <a:lstStyle/>
          <a:p>
            <a:pPr algn="ctr"/>
            <a:r>
              <a:rPr lang="en-US">
                <a:solidFill>
                  <a:srgbClr val="FFFFFF"/>
                </a:solidFill>
              </a:rPr>
              <a:t>Creating Multiple Traffic Light Controller</a:t>
            </a:r>
          </a:p>
        </p:txBody>
      </p:sp>
      <p:sp>
        <p:nvSpPr>
          <p:cNvPr id="3" name="Content Placeholder 2">
            <a:extLst>
              <a:ext uri="{FF2B5EF4-FFF2-40B4-BE49-F238E27FC236}">
                <a16:creationId xmlns:a16="http://schemas.microsoft.com/office/drawing/2014/main" id="{6A2ED9A9-B65B-2D2C-C1AC-2A40C80D9ABF}"/>
              </a:ext>
            </a:extLst>
          </p:cNvPr>
          <p:cNvSpPr>
            <a:spLocks noGrp="1"/>
          </p:cNvSpPr>
          <p:nvPr>
            <p:ph idx="1"/>
          </p:nvPr>
        </p:nvSpPr>
        <p:spPr>
          <a:xfrm>
            <a:off x="7179972" y="762000"/>
            <a:ext cx="3825025" cy="5334000"/>
          </a:xfrm>
        </p:spPr>
        <p:txBody>
          <a:bodyPr anchor="ctr">
            <a:normAutofit/>
          </a:bodyPr>
          <a:lstStyle/>
          <a:p>
            <a:pPr marL="0" indent="0">
              <a:buNone/>
            </a:pPr>
            <a:r>
              <a:rPr lang="en-US" dirty="0"/>
              <a:t>The next step in this project was to add another set of LED lights to act as our second traffic light. One set of LEDs will keep the red light on as the other set cycles through the green, yellow, and red lights. Then the set will switch and continue on this loop until we end the simulation. </a:t>
            </a:r>
          </a:p>
        </p:txBody>
      </p:sp>
    </p:spTree>
    <p:extLst>
      <p:ext uri="{BB962C8B-B14F-4D97-AF65-F5344CB8AC3E}">
        <p14:creationId xmlns:p14="http://schemas.microsoft.com/office/powerpoint/2010/main" val="1754540047"/>
      </p:ext>
    </p:extLst>
  </p:cSld>
  <p:clrMapOvr>
    <a:masterClrMapping/>
  </p:clrMapOvr>
</p:sld>
</file>

<file path=ppt/theme/theme1.xml><?xml version="1.0" encoding="utf-8"?>
<a:theme xmlns:a="http://schemas.openxmlformats.org/drawingml/2006/main" name="PortalVTI">
  <a:themeElements>
    <a:clrScheme name="AnalogousFromDarkSeedLeftStep">
      <a:dk1>
        <a:srgbClr val="000000"/>
      </a:dk1>
      <a:lt1>
        <a:srgbClr val="FFFFFF"/>
      </a:lt1>
      <a:dk2>
        <a:srgbClr val="21213D"/>
      </a:dk2>
      <a:lt2>
        <a:srgbClr val="E5E2E8"/>
      </a:lt2>
      <a:accent1>
        <a:srgbClr val="67B321"/>
      </a:accent1>
      <a:accent2>
        <a:srgbClr val="99A914"/>
      </a:accent2>
      <a:accent3>
        <a:srgbClr val="CC9826"/>
      </a:accent3>
      <a:accent4>
        <a:srgbClr val="D44C19"/>
      </a:accent4>
      <a:accent5>
        <a:srgbClr val="E52A45"/>
      </a:accent5>
      <a:accent6>
        <a:srgbClr val="D41981"/>
      </a:accent6>
      <a:hlink>
        <a:srgbClr val="BF423F"/>
      </a:hlink>
      <a:folHlink>
        <a:srgbClr val="7F7F7F"/>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docProps/app.xml><?xml version="1.0" encoding="utf-8"?>
<Properties xmlns="http://schemas.openxmlformats.org/officeDocument/2006/extended-properties" xmlns:vt="http://schemas.openxmlformats.org/officeDocument/2006/docPropsVTypes">
  <TotalTime>87</TotalTime>
  <Words>884</Words>
  <Application>Microsoft Macintosh PowerPoint</Application>
  <PresentationFormat>Widescreen</PresentationFormat>
  <Paragraphs>84</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Source Sans Pro</vt:lpstr>
      <vt:lpstr>Trade Gothic Next Cond</vt:lpstr>
      <vt:lpstr>Trade Gothic Next Light</vt:lpstr>
      <vt:lpstr>PortalVTI</vt:lpstr>
      <vt:lpstr>Traffic Light Controller</vt:lpstr>
      <vt:lpstr>Introduction</vt:lpstr>
      <vt:lpstr>Project Plan for IoT Traffic Controller</vt:lpstr>
      <vt:lpstr>ESP32 (Screenshot)</vt:lpstr>
      <vt:lpstr>ESP32 WiFI Scan</vt:lpstr>
      <vt:lpstr>Creating the Traffic Controller</vt:lpstr>
      <vt:lpstr>Picture of circuit with working LEDs</vt:lpstr>
      <vt:lpstr>Screenshot of code in the Code Editor</vt:lpstr>
      <vt:lpstr>Creating Multiple Traffic Light Controller</vt:lpstr>
      <vt:lpstr>Picture of circuit with working LEDs</vt:lpstr>
      <vt:lpstr>Screenshot of code in Wokwi</vt:lpstr>
      <vt:lpstr>Creating a Multiple Traffic Light Controller with a Cross Walk</vt:lpstr>
      <vt:lpstr>Screenshot of circuit with working LEDs</vt:lpstr>
      <vt:lpstr>Screenshot of code in Wokwi</vt:lpstr>
      <vt:lpstr>Screenshot of Serial Monitor in Wokwi</vt:lpstr>
      <vt:lpstr>Creating a Multiple Traffic Light Controller with a Cross Walk  and an Emergency Buzzer</vt:lpstr>
      <vt:lpstr>Picture of circuit with working LEDs and LCD display</vt:lpstr>
      <vt:lpstr>Screenshot of code in Code Editor</vt:lpstr>
      <vt:lpstr>Screenshot of Serial Monitor</vt:lpstr>
      <vt:lpstr>Creating a Multiple Traffic Light Controller with a Cross Walk and an Emergency Buzzer with secured IoT Control via Web</vt:lpstr>
      <vt:lpstr>Screenshot of circuit with working LEDs and LCD display (Building/Operation)</vt:lpstr>
      <vt:lpstr>Screenshot of code in Code Editor (Testing)</vt:lpstr>
      <vt:lpstr>Screenshot of Serial Monitor (Testing)</vt:lpstr>
      <vt:lpstr>Challenges</vt:lpstr>
      <vt:lpstr>Career Skills</vt:lpstr>
      <vt:lpstr>Conclusion</vt:lpstr>
      <vt:lpstr>Refernces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ty sisk</dc:creator>
  <cp:lastModifiedBy>ty sisk</cp:lastModifiedBy>
  <cp:revision>1</cp:revision>
  <dcterms:created xsi:type="dcterms:W3CDTF">2024-06-22T19:04:27Z</dcterms:created>
  <dcterms:modified xsi:type="dcterms:W3CDTF">2024-06-22T20:32:20Z</dcterms:modified>
</cp:coreProperties>
</file>