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Lst>
  <p:sldIdLst>
    <p:sldId id="256" r:id="rId2"/>
    <p:sldId id="257" r:id="rId3"/>
    <p:sldId id="263"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4" r:id="rId20"/>
    <p:sldId id="283" r:id="rId21"/>
    <p:sldId id="264" r:id="rId22"/>
    <p:sldId id="265" r:id="rId23"/>
    <p:sldId id="266" r:id="rId24"/>
    <p:sldId id="26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13"/>
    <p:restoredTop sz="94640"/>
  </p:normalViewPr>
  <p:slideViewPr>
    <p:cSldViewPr snapToGrid="0">
      <p:cViewPr varScale="1">
        <p:scale>
          <a:sx n="97" d="100"/>
          <a:sy n="97" d="100"/>
        </p:scale>
        <p:origin x="24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5E699E-1101-46F1-9D3C-4FD8CE986B1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F0C6EF6-8D94-4837-8250-BD4191F677C8}">
      <dgm:prSet/>
      <dgm:spPr/>
      <dgm:t>
        <a:bodyPr/>
        <a:lstStyle/>
        <a:p>
          <a:r>
            <a:rPr lang="en-US"/>
            <a:t>The objective of this module was to implement an IPv4 addressing scheme to support a network. We achieved this by assigning an IPv4 address to the SOHO Router virtual machine within the Infosec Learning Lab.</a:t>
          </a:r>
        </a:p>
      </dgm:t>
    </dgm:pt>
    <dgm:pt modelId="{33A3907E-5684-4892-9A33-AD85B53378E0}" type="parTrans" cxnId="{851CFF6D-8E8A-465D-8DB8-A107F418F67B}">
      <dgm:prSet/>
      <dgm:spPr/>
      <dgm:t>
        <a:bodyPr/>
        <a:lstStyle/>
        <a:p>
          <a:endParaRPr lang="en-US"/>
        </a:p>
      </dgm:t>
    </dgm:pt>
    <dgm:pt modelId="{0965ADB8-5822-440A-A83D-FFB47B6E5B8B}" type="sibTrans" cxnId="{851CFF6D-8E8A-465D-8DB8-A107F418F67B}">
      <dgm:prSet/>
      <dgm:spPr/>
      <dgm:t>
        <a:bodyPr/>
        <a:lstStyle/>
        <a:p>
          <a:endParaRPr lang="en-US"/>
        </a:p>
      </dgm:t>
    </dgm:pt>
    <dgm:pt modelId="{22690777-299F-4A67-B86B-82E6C18B8042}">
      <dgm:prSet/>
      <dgm:spPr/>
      <dgm:t>
        <a:bodyPr/>
        <a:lstStyle/>
        <a:p>
          <a:r>
            <a:rPr lang="en-US"/>
            <a:t>A SOHO router is the core network hardware device used to build a small home or office LAN. Devices connected to the SOHO router typically get an IP address and other network configuration parameters from the SOHO router’s DHCP server. </a:t>
          </a:r>
        </a:p>
      </dgm:t>
    </dgm:pt>
    <dgm:pt modelId="{6D034504-C59B-48F8-A999-7F2085188F9E}" type="parTrans" cxnId="{7EE8E1C9-F821-4596-98E6-4B2C081F9911}">
      <dgm:prSet/>
      <dgm:spPr/>
      <dgm:t>
        <a:bodyPr/>
        <a:lstStyle/>
        <a:p>
          <a:endParaRPr lang="en-US"/>
        </a:p>
      </dgm:t>
    </dgm:pt>
    <dgm:pt modelId="{559B962E-CEBF-4388-93BD-99F20F0DDFCE}" type="sibTrans" cxnId="{7EE8E1C9-F821-4596-98E6-4B2C081F9911}">
      <dgm:prSet/>
      <dgm:spPr/>
      <dgm:t>
        <a:bodyPr/>
        <a:lstStyle/>
        <a:p>
          <a:endParaRPr lang="en-US"/>
        </a:p>
      </dgm:t>
    </dgm:pt>
    <dgm:pt modelId="{D9E3359C-CD46-42FE-86F3-9FC4A2A2F5F7}">
      <dgm:prSet/>
      <dgm:spPr/>
      <dgm:t>
        <a:bodyPr/>
        <a:lstStyle/>
        <a:p>
          <a:r>
            <a:rPr lang="en-US"/>
            <a:t>To manage the SOHO router, we used the Firefox browser on Computer 1 to access the router’s default management interface. To obtain the IP address that was input into the browser address bar, we first used the command ip route | grep default in the terminal. We were then able to edit the LAN settings and update the IPv4 address and the IPv4 netmask.</a:t>
          </a:r>
        </a:p>
      </dgm:t>
    </dgm:pt>
    <dgm:pt modelId="{E512F8C5-94A6-475F-891C-16BA0E7C8BBD}" type="parTrans" cxnId="{F0AE7769-2DBA-442D-8E91-EC6F2F512434}">
      <dgm:prSet/>
      <dgm:spPr/>
      <dgm:t>
        <a:bodyPr/>
        <a:lstStyle/>
        <a:p>
          <a:endParaRPr lang="en-US"/>
        </a:p>
      </dgm:t>
    </dgm:pt>
    <dgm:pt modelId="{2A142343-72CD-449E-9F71-EF3A7254A726}" type="sibTrans" cxnId="{F0AE7769-2DBA-442D-8E91-EC6F2F512434}">
      <dgm:prSet/>
      <dgm:spPr/>
      <dgm:t>
        <a:bodyPr/>
        <a:lstStyle/>
        <a:p>
          <a:endParaRPr lang="en-US"/>
        </a:p>
      </dgm:t>
    </dgm:pt>
    <dgm:pt modelId="{A7CC28F0-C7A8-4867-8B45-3BB03C5C15E3}" type="pres">
      <dgm:prSet presAssocID="{9F5E699E-1101-46F1-9D3C-4FD8CE986B1F}" presName="root" presStyleCnt="0">
        <dgm:presLayoutVars>
          <dgm:dir/>
          <dgm:resizeHandles val="exact"/>
        </dgm:presLayoutVars>
      </dgm:prSet>
      <dgm:spPr/>
    </dgm:pt>
    <dgm:pt modelId="{D329781E-CB77-44D5-98EF-1FF21C284696}" type="pres">
      <dgm:prSet presAssocID="{1F0C6EF6-8D94-4837-8250-BD4191F677C8}" presName="compNode" presStyleCnt="0"/>
      <dgm:spPr/>
    </dgm:pt>
    <dgm:pt modelId="{1FD688BF-A663-4DF4-B188-AA6F2650EA67}" type="pres">
      <dgm:prSet presAssocID="{1F0C6EF6-8D94-4837-8250-BD4191F677C8}" presName="bgRect" presStyleLbl="bgShp" presStyleIdx="0" presStyleCnt="3"/>
      <dgm:spPr/>
    </dgm:pt>
    <dgm:pt modelId="{E143FD9A-BA8B-47D1-8722-7D75C4A14A5B}" type="pres">
      <dgm:prSet presAssocID="{1F0C6EF6-8D94-4837-8250-BD4191F677C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C8695915-327D-4DC4-B415-BB11D4EA23E6}" type="pres">
      <dgm:prSet presAssocID="{1F0C6EF6-8D94-4837-8250-BD4191F677C8}" presName="spaceRect" presStyleCnt="0"/>
      <dgm:spPr/>
    </dgm:pt>
    <dgm:pt modelId="{1B4A7263-6794-480C-843D-8E7D0D2D6C6D}" type="pres">
      <dgm:prSet presAssocID="{1F0C6EF6-8D94-4837-8250-BD4191F677C8}" presName="parTx" presStyleLbl="revTx" presStyleIdx="0" presStyleCnt="3">
        <dgm:presLayoutVars>
          <dgm:chMax val="0"/>
          <dgm:chPref val="0"/>
        </dgm:presLayoutVars>
      </dgm:prSet>
      <dgm:spPr/>
    </dgm:pt>
    <dgm:pt modelId="{DA9E8EA5-43AE-4A39-8D1F-85013125BCC4}" type="pres">
      <dgm:prSet presAssocID="{0965ADB8-5822-440A-A83D-FFB47B6E5B8B}" presName="sibTrans" presStyleCnt="0"/>
      <dgm:spPr/>
    </dgm:pt>
    <dgm:pt modelId="{16FEAE43-0A71-40FC-A337-B92625C11A77}" type="pres">
      <dgm:prSet presAssocID="{22690777-299F-4A67-B86B-82E6C18B8042}" presName="compNode" presStyleCnt="0"/>
      <dgm:spPr/>
    </dgm:pt>
    <dgm:pt modelId="{1FC543F7-479D-41BC-B79A-903EAA06C1EB}" type="pres">
      <dgm:prSet presAssocID="{22690777-299F-4A67-B86B-82E6C18B8042}" presName="bgRect" presStyleLbl="bgShp" presStyleIdx="1" presStyleCnt="3"/>
      <dgm:spPr/>
    </dgm:pt>
    <dgm:pt modelId="{72892780-BE33-4798-8D00-44B7AD6749C4}" type="pres">
      <dgm:prSet presAssocID="{22690777-299F-4A67-B86B-82E6C18B804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EC82708A-FA4F-4730-8329-F7E6DEC16E76}" type="pres">
      <dgm:prSet presAssocID="{22690777-299F-4A67-B86B-82E6C18B8042}" presName="spaceRect" presStyleCnt="0"/>
      <dgm:spPr/>
    </dgm:pt>
    <dgm:pt modelId="{46DA3098-881B-4785-91A4-0B175404A2C7}" type="pres">
      <dgm:prSet presAssocID="{22690777-299F-4A67-B86B-82E6C18B8042}" presName="parTx" presStyleLbl="revTx" presStyleIdx="1" presStyleCnt="3">
        <dgm:presLayoutVars>
          <dgm:chMax val="0"/>
          <dgm:chPref val="0"/>
        </dgm:presLayoutVars>
      </dgm:prSet>
      <dgm:spPr/>
    </dgm:pt>
    <dgm:pt modelId="{D75BC61C-4E24-4749-A0AB-7B6AF7683E4A}" type="pres">
      <dgm:prSet presAssocID="{559B962E-CEBF-4388-93BD-99F20F0DDFCE}" presName="sibTrans" presStyleCnt="0"/>
      <dgm:spPr/>
    </dgm:pt>
    <dgm:pt modelId="{CDF35FC8-4B4D-48DC-9E0E-65713E32FA48}" type="pres">
      <dgm:prSet presAssocID="{D9E3359C-CD46-42FE-86F3-9FC4A2A2F5F7}" presName="compNode" presStyleCnt="0"/>
      <dgm:spPr/>
    </dgm:pt>
    <dgm:pt modelId="{42985FC2-3052-4F09-81DC-01E19AAFAE42}" type="pres">
      <dgm:prSet presAssocID="{D9E3359C-CD46-42FE-86F3-9FC4A2A2F5F7}" presName="bgRect" presStyleLbl="bgShp" presStyleIdx="2" presStyleCnt="3"/>
      <dgm:spPr/>
    </dgm:pt>
    <dgm:pt modelId="{CFA4FEEA-24AC-4189-BC89-5EDB3FA73A7D}" type="pres">
      <dgm:prSet presAssocID="{D9E3359C-CD46-42FE-86F3-9FC4A2A2F5F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owser Window"/>
        </a:ext>
      </dgm:extLst>
    </dgm:pt>
    <dgm:pt modelId="{59E54C37-0DFC-4943-B94E-B6FE0EA8D5AA}" type="pres">
      <dgm:prSet presAssocID="{D9E3359C-CD46-42FE-86F3-9FC4A2A2F5F7}" presName="spaceRect" presStyleCnt="0"/>
      <dgm:spPr/>
    </dgm:pt>
    <dgm:pt modelId="{A8B73A64-6F79-4A52-BD74-9FEAAD9AD6FA}" type="pres">
      <dgm:prSet presAssocID="{D9E3359C-CD46-42FE-86F3-9FC4A2A2F5F7}" presName="parTx" presStyleLbl="revTx" presStyleIdx="2" presStyleCnt="3">
        <dgm:presLayoutVars>
          <dgm:chMax val="0"/>
          <dgm:chPref val="0"/>
        </dgm:presLayoutVars>
      </dgm:prSet>
      <dgm:spPr/>
    </dgm:pt>
  </dgm:ptLst>
  <dgm:cxnLst>
    <dgm:cxn modelId="{115B3D48-0DF1-44B1-86AE-C7445F910649}" type="presOf" srcId="{D9E3359C-CD46-42FE-86F3-9FC4A2A2F5F7}" destId="{A8B73A64-6F79-4A52-BD74-9FEAAD9AD6FA}" srcOrd="0" destOrd="0" presId="urn:microsoft.com/office/officeart/2018/2/layout/IconVerticalSolidList"/>
    <dgm:cxn modelId="{F0AE7769-2DBA-442D-8E91-EC6F2F512434}" srcId="{9F5E699E-1101-46F1-9D3C-4FD8CE986B1F}" destId="{D9E3359C-CD46-42FE-86F3-9FC4A2A2F5F7}" srcOrd="2" destOrd="0" parTransId="{E512F8C5-94A6-475F-891C-16BA0E7C8BBD}" sibTransId="{2A142343-72CD-449E-9F71-EF3A7254A726}"/>
    <dgm:cxn modelId="{851CFF6D-8E8A-465D-8DB8-A107F418F67B}" srcId="{9F5E699E-1101-46F1-9D3C-4FD8CE986B1F}" destId="{1F0C6EF6-8D94-4837-8250-BD4191F677C8}" srcOrd="0" destOrd="0" parTransId="{33A3907E-5684-4892-9A33-AD85B53378E0}" sibTransId="{0965ADB8-5822-440A-A83D-FFB47B6E5B8B}"/>
    <dgm:cxn modelId="{A3C81AC8-B739-4405-8276-3D241F613566}" type="presOf" srcId="{22690777-299F-4A67-B86B-82E6C18B8042}" destId="{46DA3098-881B-4785-91A4-0B175404A2C7}" srcOrd="0" destOrd="0" presId="urn:microsoft.com/office/officeart/2018/2/layout/IconVerticalSolidList"/>
    <dgm:cxn modelId="{7EE8E1C9-F821-4596-98E6-4B2C081F9911}" srcId="{9F5E699E-1101-46F1-9D3C-4FD8CE986B1F}" destId="{22690777-299F-4A67-B86B-82E6C18B8042}" srcOrd="1" destOrd="0" parTransId="{6D034504-C59B-48F8-A999-7F2085188F9E}" sibTransId="{559B962E-CEBF-4388-93BD-99F20F0DDFCE}"/>
    <dgm:cxn modelId="{E466D3D4-DD36-4F76-BE4E-CE4758DB08A6}" type="presOf" srcId="{9F5E699E-1101-46F1-9D3C-4FD8CE986B1F}" destId="{A7CC28F0-C7A8-4867-8B45-3BB03C5C15E3}" srcOrd="0" destOrd="0" presId="urn:microsoft.com/office/officeart/2018/2/layout/IconVerticalSolidList"/>
    <dgm:cxn modelId="{E31B93E5-33C3-4684-8B5E-481AC5839A4E}" type="presOf" srcId="{1F0C6EF6-8D94-4837-8250-BD4191F677C8}" destId="{1B4A7263-6794-480C-843D-8E7D0D2D6C6D}" srcOrd="0" destOrd="0" presId="urn:microsoft.com/office/officeart/2018/2/layout/IconVerticalSolidList"/>
    <dgm:cxn modelId="{634EB385-F332-4C5B-BC75-F55B7F556EA2}" type="presParOf" srcId="{A7CC28F0-C7A8-4867-8B45-3BB03C5C15E3}" destId="{D329781E-CB77-44D5-98EF-1FF21C284696}" srcOrd="0" destOrd="0" presId="urn:microsoft.com/office/officeart/2018/2/layout/IconVerticalSolidList"/>
    <dgm:cxn modelId="{E2FEFE1E-D34F-41D8-B6D5-FCFB3B31EED6}" type="presParOf" srcId="{D329781E-CB77-44D5-98EF-1FF21C284696}" destId="{1FD688BF-A663-4DF4-B188-AA6F2650EA67}" srcOrd="0" destOrd="0" presId="urn:microsoft.com/office/officeart/2018/2/layout/IconVerticalSolidList"/>
    <dgm:cxn modelId="{34CC9A75-20D9-4719-BB2E-79AC173E9A5F}" type="presParOf" srcId="{D329781E-CB77-44D5-98EF-1FF21C284696}" destId="{E143FD9A-BA8B-47D1-8722-7D75C4A14A5B}" srcOrd="1" destOrd="0" presId="urn:microsoft.com/office/officeart/2018/2/layout/IconVerticalSolidList"/>
    <dgm:cxn modelId="{9C087CA8-8B86-4617-B782-CF38A76C84DD}" type="presParOf" srcId="{D329781E-CB77-44D5-98EF-1FF21C284696}" destId="{C8695915-327D-4DC4-B415-BB11D4EA23E6}" srcOrd="2" destOrd="0" presId="urn:microsoft.com/office/officeart/2018/2/layout/IconVerticalSolidList"/>
    <dgm:cxn modelId="{46C84CB7-3012-4916-9E46-031C616F05AC}" type="presParOf" srcId="{D329781E-CB77-44D5-98EF-1FF21C284696}" destId="{1B4A7263-6794-480C-843D-8E7D0D2D6C6D}" srcOrd="3" destOrd="0" presId="urn:microsoft.com/office/officeart/2018/2/layout/IconVerticalSolidList"/>
    <dgm:cxn modelId="{AAB36F6F-6175-4B7D-A7DA-3E2E53AA02E0}" type="presParOf" srcId="{A7CC28F0-C7A8-4867-8B45-3BB03C5C15E3}" destId="{DA9E8EA5-43AE-4A39-8D1F-85013125BCC4}" srcOrd="1" destOrd="0" presId="urn:microsoft.com/office/officeart/2018/2/layout/IconVerticalSolidList"/>
    <dgm:cxn modelId="{F4CE4384-DDE7-4BBB-80C5-820BE545E465}" type="presParOf" srcId="{A7CC28F0-C7A8-4867-8B45-3BB03C5C15E3}" destId="{16FEAE43-0A71-40FC-A337-B92625C11A77}" srcOrd="2" destOrd="0" presId="urn:microsoft.com/office/officeart/2018/2/layout/IconVerticalSolidList"/>
    <dgm:cxn modelId="{7AFF448B-48D3-47BA-A212-0A460A0C40AD}" type="presParOf" srcId="{16FEAE43-0A71-40FC-A337-B92625C11A77}" destId="{1FC543F7-479D-41BC-B79A-903EAA06C1EB}" srcOrd="0" destOrd="0" presId="urn:microsoft.com/office/officeart/2018/2/layout/IconVerticalSolidList"/>
    <dgm:cxn modelId="{D3AE18FC-B36C-4506-9772-768B4557976C}" type="presParOf" srcId="{16FEAE43-0A71-40FC-A337-B92625C11A77}" destId="{72892780-BE33-4798-8D00-44B7AD6749C4}" srcOrd="1" destOrd="0" presId="urn:microsoft.com/office/officeart/2018/2/layout/IconVerticalSolidList"/>
    <dgm:cxn modelId="{8EF53A07-09FF-436F-AB77-824334F5E454}" type="presParOf" srcId="{16FEAE43-0A71-40FC-A337-B92625C11A77}" destId="{EC82708A-FA4F-4730-8329-F7E6DEC16E76}" srcOrd="2" destOrd="0" presId="urn:microsoft.com/office/officeart/2018/2/layout/IconVerticalSolidList"/>
    <dgm:cxn modelId="{62A7F838-ECA9-47B4-A048-8AE339D38A60}" type="presParOf" srcId="{16FEAE43-0A71-40FC-A337-B92625C11A77}" destId="{46DA3098-881B-4785-91A4-0B175404A2C7}" srcOrd="3" destOrd="0" presId="urn:microsoft.com/office/officeart/2018/2/layout/IconVerticalSolidList"/>
    <dgm:cxn modelId="{9DB69D9A-1C31-48AB-8835-7C72C1898451}" type="presParOf" srcId="{A7CC28F0-C7A8-4867-8B45-3BB03C5C15E3}" destId="{D75BC61C-4E24-4749-A0AB-7B6AF7683E4A}" srcOrd="3" destOrd="0" presId="urn:microsoft.com/office/officeart/2018/2/layout/IconVerticalSolidList"/>
    <dgm:cxn modelId="{0F024D2B-3B2C-4AE2-8742-497F80C1AA5C}" type="presParOf" srcId="{A7CC28F0-C7A8-4867-8B45-3BB03C5C15E3}" destId="{CDF35FC8-4B4D-48DC-9E0E-65713E32FA48}" srcOrd="4" destOrd="0" presId="urn:microsoft.com/office/officeart/2018/2/layout/IconVerticalSolidList"/>
    <dgm:cxn modelId="{CBA7256C-3F29-4F17-955B-B0DFADAC3894}" type="presParOf" srcId="{CDF35FC8-4B4D-48DC-9E0E-65713E32FA48}" destId="{42985FC2-3052-4F09-81DC-01E19AAFAE42}" srcOrd="0" destOrd="0" presId="urn:microsoft.com/office/officeart/2018/2/layout/IconVerticalSolidList"/>
    <dgm:cxn modelId="{76FDFADC-D346-4710-9754-F6309DBABE50}" type="presParOf" srcId="{CDF35FC8-4B4D-48DC-9E0E-65713E32FA48}" destId="{CFA4FEEA-24AC-4189-BC89-5EDB3FA73A7D}" srcOrd="1" destOrd="0" presId="urn:microsoft.com/office/officeart/2018/2/layout/IconVerticalSolidList"/>
    <dgm:cxn modelId="{E8B54877-2D15-489A-886C-F250A264D381}" type="presParOf" srcId="{CDF35FC8-4B4D-48DC-9E0E-65713E32FA48}" destId="{59E54C37-0DFC-4943-B94E-B6FE0EA8D5AA}" srcOrd="2" destOrd="0" presId="urn:microsoft.com/office/officeart/2018/2/layout/IconVerticalSolidList"/>
    <dgm:cxn modelId="{15EC3EE8-15AC-4EC8-B751-67E5BD069CE4}" type="presParOf" srcId="{CDF35FC8-4B4D-48DC-9E0E-65713E32FA48}" destId="{A8B73A64-6F79-4A52-BD74-9FEAAD9AD6F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614BC7-63C7-417D-BDDB-1E972B580D0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D484B32-DB52-442C-B24F-9FB7C7EE2505}">
      <dgm:prSet/>
      <dgm:spPr/>
      <dgm:t>
        <a:bodyPr/>
        <a:lstStyle/>
        <a:p>
          <a:r>
            <a:rPr lang="en-US"/>
            <a:t>The objective of this module was to test connectivity between Computer 1 VM, Computer 2 VM, and the SOHO Router.  With the SOHO Router as the DHCP server, the Computer 1 and Computer 2 VMs will have their IPv4 addresses on the same network. </a:t>
          </a:r>
        </a:p>
      </dgm:t>
    </dgm:pt>
    <dgm:pt modelId="{B739BDC7-3299-4355-ADC4-4730AD81A627}" type="parTrans" cxnId="{2C665890-3996-46AD-8EF6-33D02D96C527}">
      <dgm:prSet/>
      <dgm:spPr/>
      <dgm:t>
        <a:bodyPr/>
        <a:lstStyle/>
        <a:p>
          <a:endParaRPr lang="en-US"/>
        </a:p>
      </dgm:t>
    </dgm:pt>
    <dgm:pt modelId="{68772A30-38FF-4F50-8B13-A08E58605737}" type="sibTrans" cxnId="{2C665890-3996-46AD-8EF6-33D02D96C527}">
      <dgm:prSet/>
      <dgm:spPr/>
      <dgm:t>
        <a:bodyPr/>
        <a:lstStyle/>
        <a:p>
          <a:endParaRPr lang="en-US"/>
        </a:p>
      </dgm:t>
    </dgm:pt>
    <dgm:pt modelId="{A0EA192C-E0C0-4BD0-82F1-13B7E0414A69}">
      <dgm:prSet/>
      <dgm:spPr/>
      <dgm:t>
        <a:bodyPr/>
        <a:lstStyle/>
        <a:p>
          <a:r>
            <a:rPr lang="en-US"/>
            <a:t>We first checked the IP addresses of both Computer 1 and Computer 2 by using the command </a:t>
          </a:r>
          <a:r>
            <a:rPr lang="en-US" b="1"/>
            <a:t>ip addr </a:t>
          </a:r>
          <a:r>
            <a:rPr lang="en-US"/>
            <a:t>in each terminal. Doing this showed the IP address of 192.168.105.228/24 for Computer 1, and the IP address of 192.168.105.230/24 for Computer 2. </a:t>
          </a:r>
        </a:p>
      </dgm:t>
    </dgm:pt>
    <dgm:pt modelId="{576EB984-0734-4104-93C2-2D9578AD3D78}" type="parTrans" cxnId="{7C97A84F-6542-437F-9889-BD35385AE9AF}">
      <dgm:prSet/>
      <dgm:spPr/>
      <dgm:t>
        <a:bodyPr/>
        <a:lstStyle/>
        <a:p>
          <a:endParaRPr lang="en-US"/>
        </a:p>
      </dgm:t>
    </dgm:pt>
    <dgm:pt modelId="{3881AAEF-B60A-4321-A229-3A3006A81F7A}" type="sibTrans" cxnId="{7C97A84F-6542-437F-9889-BD35385AE9AF}">
      <dgm:prSet/>
      <dgm:spPr/>
      <dgm:t>
        <a:bodyPr/>
        <a:lstStyle/>
        <a:p>
          <a:endParaRPr lang="en-US"/>
        </a:p>
      </dgm:t>
    </dgm:pt>
    <dgm:pt modelId="{597A45B4-1E21-41A5-BF1A-2DBD829740A9}">
      <dgm:prSet/>
      <dgm:spPr/>
      <dgm:t>
        <a:bodyPr/>
        <a:lstStyle/>
        <a:p>
          <a:r>
            <a:rPr lang="en-US"/>
            <a:t>We then checked the connectivity of the SOHO Router, Computer 1 and Computer 2 by using the </a:t>
          </a:r>
          <a:r>
            <a:rPr lang="en-US" b="1"/>
            <a:t>ping </a:t>
          </a:r>
          <a:r>
            <a:rPr lang="en-US"/>
            <a:t>command in each terminal followed by the SOHO Router’s IP address and the opposite computer’s IP address. </a:t>
          </a:r>
        </a:p>
      </dgm:t>
    </dgm:pt>
    <dgm:pt modelId="{03E4A852-2729-4997-8A4F-DD4F9A616137}" type="parTrans" cxnId="{10035E69-952A-4C31-8F28-E30BE3B92140}">
      <dgm:prSet/>
      <dgm:spPr/>
      <dgm:t>
        <a:bodyPr/>
        <a:lstStyle/>
        <a:p>
          <a:endParaRPr lang="en-US"/>
        </a:p>
      </dgm:t>
    </dgm:pt>
    <dgm:pt modelId="{DD9DEC88-9537-4A57-91B7-CD3B19D0A258}" type="sibTrans" cxnId="{10035E69-952A-4C31-8F28-E30BE3B92140}">
      <dgm:prSet/>
      <dgm:spPr/>
      <dgm:t>
        <a:bodyPr/>
        <a:lstStyle/>
        <a:p>
          <a:endParaRPr lang="en-US"/>
        </a:p>
      </dgm:t>
    </dgm:pt>
    <dgm:pt modelId="{51481E1D-7E01-334F-B239-9447EF13D176}" type="pres">
      <dgm:prSet presAssocID="{04614BC7-63C7-417D-BDDB-1E972B580D07}" presName="linear" presStyleCnt="0">
        <dgm:presLayoutVars>
          <dgm:animLvl val="lvl"/>
          <dgm:resizeHandles val="exact"/>
        </dgm:presLayoutVars>
      </dgm:prSet>
      <dgm:spPr/>
    </dgm:pt>
    <dgm:pt modelId="{618CB2AB-E4F0-9341-A4A3-E64289DF0418}" type="pres">
      <dgm:prSet presAssocID="{1D484B32-DB52-442C-B24F-9FB7C7EE2505}" presName="parentText" presStyleLbl="node1" presStyleIdx="0" presStyleCnt="3">
        <dgm:presLayoutVars>
          <dgm:chMax val="0"/>
          <dgm:bulletEnabled val="1"/>
        </dgm:presLayoutVars>
      </dgm:prSet>
      <dgm:spPr/>
    </dgm:pt>
    <dgm:pt modelId="{68E997CC-C37F-114D-9652-29CC17E542EB}" type="pres">
      <dgm:prSet presAssocID="{68772A30-38FF-4F50-8B13-A08E58605737}" presName="spacer" presStyleCnt="0"/>
      <dgm:spPr/>
    </dgm:pt>
    <dgm:pt modelId="{0FDDF818-7191-9340-BF81-5FBE7B53CF66}" type="pres">
      <dgm:prSet presAssocID="{A0EA192C-E0C0-4BD0-82F1-13B7E0414A69}" presName="parentText" presStyleLbl="node1" presStyleIdx="1" presStyleCnt="3">
        <dgm:presLayoutVars>
          <dgm:chMax val="0"/>
          <dgm:bulletEnabled val="1"/>
        </dgm:presLayoutVars>
      </dgm:prSet>
      <dgm:spPr/>
    </dgm:pt>
    <dgm:pt modelId="{56F2534E-C970-9543-A4D1-9B20441AB628}" type="pres">
      <dgm:prSet presAssocID="{3881AAEF-B60A-4321-A229-3A3006A81F7A}" presName="spacer" presStyleCnt="0"/>
      <dgm:spPr/>
    </dgm:pt>
    <dgm:pt modelId="{C0E6804E-AAFF-0642-B09D-C3C0CE754801}" type="pres">
      <dgm:prSet presAssocID="{597A45B4-1E21-41A5-BF1A-2DBD829740A9}" presName="parentText" presStyleLbl="node1" presStyleIdx="2" presStyleCnt="3">
        <dgm:presLayoutVars>
          <dgm:chMax val="0"/>
          <dgm:bulletEnabled val="1"/>
        </dgm:presLayoutVars>
      </dgm:prSet>
      <dgm:spPr/>
    </dgm:pt>
  </dgm:ptLst>
  <dgm:cxnLst>
    <dgm:cxn modelId="{7C97A84F-6542-437F-9889-BD35385AE9AF}" srcId="{04614BC7-63C7-417D-BDDB-1E972B580D07}" destId="{A0EA192C-E0C0-4BD0-82F1-13B7E0414A69}" srcOrd="1" destOrd="0" parTransId="{576EB984-0734-4104-93C2-2D9578AD3D78}" sibTransId="{3881AAEF-B60A-4321-A229-3A3006A81F7A}"/>
    <dgm:cxn modelId="{10035E69-952A-4C31-8F28-E30BE3B92140}" srcId="{04614BC7-63C7-417D-BDDB-1E972B580D07}" destId="{597A45B4-1E21-41A5-BF1A-2DBD829740A9}" srcOrd="2" destOrd="0" parTransId="{03E4A852-2729-4997-8A4F-DD4F9A616137}" sibTransId="{DD9DEC88-9537-4A57-91B7-CD3B19D0A258}"/>
    <dgm:cxn modelId="{FD46F489-DEED-8C43-8056-377DD1D47E1A}" type="presOf" srcId="{A0EA192C-E0C0-4BD0-82F1-13B7E0414A69}" destId="{0FDDF818-7191-9340-BF81-5FBE7B53CF66}" srcOrd="0" destOrd="0" presId="urn:microsoft.com/office/officeart/2005/8/layout/vList2"/>
    <dgm:cxn modelId="{2C665890-3996-46AD-8EF6-33D02D96C527}" srcId="{04614BC7-63C7-417D-BDDB-1E972B580D07}" destId="{1D484B32-DB52-442C-B24F-9FB7C7EE2505}" srcOrd="0" destOrd="0" parTransId="{B739BDC7-3299-4355-ADC4-4730AD81A627}" sibTransId="{68772A30-38FF-4F50-8B13-A08E58605737}"/>
    <dgm:cxn modelId="{C45C82B2-9C93-9A4B-BA3B-AB126F2C0DCE}" type="presOf" srcId="{597A45B4-1E21-41A5-BF1A-2DBD829740A9}" destId="{C0E6804E-AAFF-0642-B09D-C3C0CE754801}" srcOrd="0" destOrd="0" presId="urn:microsoft.com/office/officeart/2005/8/layout/vList2"/>
    <dgm:cxn modelId="{842247CD-6DDD-8B41-999A-794513FC8127}" type="presOf" srcId="{04614BC7-63C7-417D-BDDB-1E972B580D07}" destId="{51481E1D-7E01-334F-B239-9447EF13D176}" srcOrd="0" destOrd="0" presId="urn:microsoft.com/office/officeart/2005/8/layout/vList2"/>
    <dgm:cxn modelId="{DD2064F5-0D2A-984E-9D86-1E4BB8C05940}" type="presOf" srcId="{1D484B32-DB52-442C-B24F-9FB7C7EE2505}" destId="{618CB2AB-E4F0-9341-A4A3-E64289DF0418}" srcOrd="0" destOrd="0" presId="urn:microsoft.com/office/officeart/2005/8/layout/vList2"/>
    <dgm:cxn modelId="{75A3F364-2842-114D-A53E-7686F0282374}" type="presParOf" srcId="{51481E1D-7E01-334F-B239-9447EF13D176}" destId="{618CB2AB-E4F0-9341-A4A3-E64289DF0418}" srcOrd="0" destOrd="0" presId="urn:microsoft.com/office/officeart/2005/8/layout/vList2"/>
    <dgm:cxn modelId="{41B623BA-150E-8049-BAE6-AB2420BFC8E8}" type="presParOf" srcId="{51481E1D-7E01-334F-B239-9447EF13D176}" destId="{68E997CC-C37F-114D-9652-29CC17E542EB}" srcOrd="1" destOrd="0" presId="urn:microsoft.com/office/officeart/2005/8/layout/vList2"/>
    <dgm:cxn modelId="{8F1D4376-8EAC-4D42-B3F5-38916D418C32}" type="presParOf" srcId="{51481E1D-7E01-334F-B239-9447EF13D176}" destId="{0FDDF818-7191-9340-BF81-5FBE7B53CF66}" srcOrd="2" destOrd="0" presId="urn:microsoft.com/office/officeart/2005/8/layout/vList2"/>
    <dgm:cxn modelId="{62333FF2-EE90-FF41-946C-04513E49E57E}" type="presParOf" srcId="{51481E1D-7E01-334F-B239-9447EF13D176}" destId="{56F2534E-C970-9543-A4D1-9B20441AB628}" srcOrd="3" destOrd="0" presId="urn:microsoft.com/office/officeart/2005/8/layout/vList2"/>
    <dgm:cxn modelId="{9EC5F14C-5F29-C945-BEF0-51E45A03CED0}" type="presParOf" srcId="{51481E1D-7E01-334F-B239-9447EF13D176}" destId="{C0E6804E-AAFF-0642-B09D-C3C0CE75480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34AB12-0E75-444A-98BA-4FE968556D3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95217C79-4286-49DA-A102-3B973F80ED47}">
      <dgm:prSet/>
      <dgm:spPr/>
      <dgm:t>
        <a:bodyPr/>
        <a:lstStyle/>
        <a:p>
          <a:r>
            <a:rPr lang="en-US"/>
            <a:t>In this module, we created a network diagram showing the connections between Computer 1 VM, Computer 2 VM, and the SOHO Router VM. </a:t>
          </a:r>
        </a:p>
      </dgm:t>
    </dgm:pt>
    <dgm:pt modelId="{7EC6120D-B612-4DEB-BE56-5CDF10263B1F}" type="parTrans" cxnId="{C673025E-CC8A-41DF-B00D-260C2A405B35}">
      <dgm:prSet/>
      <dgm:spPr/>
      <dgm:t>
        <a:bodyPr/>
        <a:lstStyle/>
        <a:p>
          <a:endParaRPr lang="en-US"/>
        </a:p>
      </dgm:t>
    </dgm:pt>
    <dgm:pt modelId="{F522FA1F-32D3-45D6-8CEC-55BEB6AD0EDD}" type="sibTrans" cxnId="{C673025E-CC8A-41DF-B00D-260C2A405B35}">
      <dgm:prSet/>
      <dgm:spPr/>
      <dgm:t>
        <a:bodyPr/>
        <a:lstStyle/>
        <a:p>
          <a:endParaRPr lang="en-US"/>
        </a:p>
      </dgm:t>
    </dgm:pt>
    <dgm:pt modelId="{DDEC164D-1C41-48C3-9FD2-CC6CE6E8F0DC}">
      <dgm:prSet/>
      <dgm:spPr/>
      <dgm:t>
        <a:bodyPr/>
        <a:lstStyle/>
        <a:p>
          <a:r>
            <a:rPr lang="en-US"/>
            <a:t>We were asked to use Visio for this project, as I am using a Mac computer, I opted to use Lucid Chart for this project as an alternative.</a:t>
          </a:r>
        </a:p>
      </dgm:t>
    </dgm:pt>
    <dgm:pt modelId="{DD479F63-BC2F-42AA-B0BC-63916B71F13A}" type="parTrans" cxnId="{1875E760-56D3-4E98-8909-F2C00406685D}">
      <dgm:prSet/>
      <dgm:spPr/>
      <dgm:t>
        <a:bodyPr/>
        <a:lstStyle/>
        <a:p>
          <a:endParaRPr lang="en-US"/>
        </a:p>
      </dgm:t>
    </dgm:pt>
    <dgm:pt modelId="{4929CFED-0DED-4467-9810-28523C327B52}" type="sibTrans" cxnId="{1875E760-56D3-4E98-8909-F2C00406685D}">
      <dgm:prSet/>
      <dgm:spPr/>
      <dgm:t>
        <a:bodyPr/>
        <a:lstStyle/>
        <a:p>
          <a:endParaRPr lang="en-US"/>
        </a:p>
      </dgm:t>
    </dgm:pt>
    <dgm:pt modelId="{9AE17E81-33E8-4AD0-8CAE-753D64B7761B}">
      <dgm:prSet/>
      <dgm:spPr/>
      <dgm:t>
        <a:bodyPr/>
        <a:lstStyle/>
        <a:p>
          <a:r>
            <a:rPr lang="en-US"/>
            <a:t>All pieces of this network diagram are labeled with IP addresses and names of what each icon is depicting. </a:t>
          </a:r>
        </a:p>
      </dgm:t>
    </dgm:pt>
    <dgm:pt modelId="{5CEEB3E7-A2BA-4AEA-97B0-B6CA16DA729A}" type="parTrans" cxnId="{AD2DC7DA-C0A2-476C-AC8D-D7056D307A39}">
      <dgm:prSet/>
      <dgm:spPr/>
      <dgm:t>
        <a:bodyPr/>
        <a:lstStyle/>
        <a:p>
          <a:endParaRPr lang="en-US"/>
        </a:p>
      </dgm:t>
    </dgm:pt>
    <dgm:pt modelId="{D2128FA2-68D3-42C7-BA2B-A2F3E37861E3}" type="sibTrans" cxnId="{AD2DC7DA-C0A2-476C-AC8D-D7056D307A39}">
      <dgm:prSet/>
      <dgm:spPr/>
      <dgm:t>
        <a:bodyPr/>
        <a:lstStyle/>
        <a:p>
          <a:endParaRPr lang="en-US"/>
        </a:p>
      </dgm:t>
    </dgm:pt>
    <dgm:pt modelId="{9B81F4E8-2BAA-964D-B46B-416E16927926}" type="pres">
      <dgm:prSet presAssocID="{9234AB12-0E75-444A-98BA-4FE968556D3A}" presName="vert0" presStyleCnt="0">
        <dgm:presLayoutVars>
          <dgm:dir/>
          <dgm:animOne val="branch"/>
          <dgm:animLvl val="lvl"/>
        </dgm:presLayoutVars>
      </dgm:prSet>
      <dgm:spPr/>
    </dgm:pt>
    <dgm:pt modelId="{45D8C799-42BB-D940-8278-68A749030AD8}" type="pres">
      <dgm:prSet presAssocID="{95217C79-4286-49DA-A102-3B973F80ED47}" presName="thickLine" presStyleLbl="alignNode1" presStyleIdx="0" presStyleCnt="3"/>
      <dgm:spPr/>
    </dgm:pt>
    <dgm:pt modelId="{8E1336B2-3A65-D543-A973-5C02EDA6AEAE}" type="pres">
      <dgm:prSet presAssocID="{95217C79-4286-49DA-A102-3B973F80ED47}" presName="horz1" presStyleCnt="0"/>
      <dgm:spPr/>
    </dgm:pt>
    <dgm:pt modelId="{7B621251-434D-124E-8635-760D3318C3F7}" type="pres">
      <dgm:prSet presAssocID="{95217C79-4286-49DA-A102-3B973F80ED47}" presName="tx1" presStyleLbl="revTx" presStyleIdx="0" presStyleCnt="3"/>
      <dgm:spPr/>
    </dgm:pt>
    <dgm:pt modelId="{44A6ADAA-6042-1546-ACEC-F0F29492D416}" type="pres">
      <dgm:prSet presAssocID="{95217C79-4286-49DA-A102-3B973F80ED47}" presName="vert1" presStyleCnt="0"/>
      <dgm:spPr/>
    </dgm:pt>
    <dgm:pt modelId="{31DDFB9D-1C10-D847-913F-D9A4AC72A840}" type="pres">
      <dgm:prSet presAssocID="{DDEC164D-1C41-48C3-9FD2-CC6CE6E8F0DC}" presName="thickLine" presStyleLbl="alignNode1" presStyleIdx="1" presStyleCnt="3"/>
      <dgm:spPr/>
    </dgm:pt>
    <dgm:pt modelId="{F245DC47-21ED-F34C-BCDE-5167FF2AEE9B}" type="pres">
      <dgm:prSet presAssocID="{DDEC164D-1C41-48C3-9FD2-CC6CE6E8F0DC}" presName="horz1" presStyleCnt="0"/>
      <dgm:spPr/>
    </dgm:pt>
    <dgm:pt modelId="{D0D17B14-EB01-8745-A297-045963C8BB07}" type="pres">
      <dgm:prSet presAssocID="{DDEC164D-1C41-48C3-9FD2-CC6CE6E8F0DC}" presName="tx1" presStyleLbl="revTx" presStyleIdx="1" presStyleCnt="3"/>
      <dgm:spPr/>
    </dgm:pt>
    <dgm:pt modelId="{BD7ED4C1-F7CE-4241-949C-20A691C6E387}" type="pres">
      <dgm:prSet presAssocID="{DDEC164D-1C41-48C3-9FD2-CC6CE6E8F0DC}" presName="vert1" presStyleCnt="0"/>
      <dgm:spPr/>
    </dgm:pt>
    <dgm:pt modelId="{5D3F2A92-830F-6C43-A778-7A01E9453EDC}" type="pres">
      <dgm:prSet presAssocID="{9AE17E81-33E8-4AD0-8CAE-753D64B7761B}" presName="thickLine" presStyleLbl="alignNode1" presStyleIdx="2" presStyleCnt="3"/>
      <dgm:spPr/>
    </dgm:pt>
    <dgm:pt modelId="{7ED46F56-722D-2547-ACC9-46D926F507AA}" type="pres">
      <dgm:prSet presAssocID="{9AE17E81-33E8-4AD0-8CAE-753D64B7761B}" presName="horz1" presStyleCnt="0"/>
      <dgm:spPr/>
    </dgm:pt>
    <dgm:pt modelId="{F68A9149-4CD2-4941-AACD-A4A19120F640}" type="pres">
      <dgm:prSet presAssocID="{9AE17E81-33E8-4AD0-8CAE-753D64B7761B}" presName="tx1" presStyleLbl="revTx" presStyleIdx="2" presStyleCnt="3"/>
      <dgm:spPr/>
    </dgm:pt>
    <dgm:pt modelId="{916925EE-AE09-034F-8906-B2143E85E3D0}" type="pres">
      <dgm:prSet presAssocID="{9AE17E81-33E8-4AD0-8CAE-753D64B7761B}" presName="vert1" presStyleCnt="0"/>
      <dgm:spPr/>
    </dgm:pt>
  </dgm:ptLst>
  <dgm:cxnLst>
    <dgm:cxn modelId="{D7B2C23E-A36F-4845-9CE0-67881BC20AAD}" type="presOf" srcId="{9234AB12-0E75-444A-98BA-4FE968556D3A}" destId="{9B81F4E8-2BAA-964D-B46B-416E16927926}" srcOrd="0" destOrd="0" presId="urn:microsoft.com/office/officeart/2008/layout/LinedList"/>
    <dgm:cxn modelId="{C673025E-CC8A-41DF-B00D-260C2A405B35}" srcId="{9234AB12-0E75-444A-98BA-4FE968556D3A}" destId="{95217C79-4286-49DA-A102-3B973F80ED47}" srcOrd="0" destOrd="0" parTransId="{7EC6120D-B612-4DEB-BE56-5CDF10263B1F}" sibTransId="{F522FA1F-32D3-45D6-8CEC-55BEB6AD0EDD}"/>
    <dgm:cxn modelId="{1875E760-56D3-4E98-8909-F2C00406685D}" srcId="{9234AB12-0E75-444A-98BA-4FE968556D3A}" destId="{DDEC164D-1C41-48C3-9FD2-CC6CE6E8F0DC}" srcOrd="1" destOrd="0" parTransId="{DD479F63-BC2F-42AA-B0BC-63916B71F13A}" sibTransId="{4929CFED-0DED-4467-9810-28523C327B52}"/>
    <dgm:cxn modelId="{26967472-3776-5C40-8392-B90F0587916C}" type="presOf" srcId="{9AE17E81-33E8-4AD0-8CAE-753D64B7761B}" destId="{F68A9149-4CD2-4941-AACD-A4A19120F640}" srcOrd="0" destOrd="0" presId="urn:microsoft.com/office/officeart/2008/layout/LinedList"/>
    <dgm:cxn modelId="{0037B37E-8F60-5F40-AE77-26CFFC871DE4}" type="presOf" srcId="{DDEC164D-1C41-48C3-9FD2-CC6CE6E8F0DC}" destId="{D0D17B14-EB01-8745-A297-045963C8BB07}" srcOrd="0" destOrd="0" presId="urn:microsoft.com/office/officeart/2008/layout/LinedList"/>
    <dgm:cxn modelId="{3BCF9E90-BEA6-BB4B-B4D1-525A4543EA7F}" type="presOf" srcId="{95217C79-4286-49DA-A102-3B973F80ED47}" destId="{7B621251-434D-124E-8635-760D3318C3F7}" srcOrd="0" destOrd="0" presId="urn:microsoft.com/office/officeart/2008/layout/LinedList"/>
    <dgm:cxn modelId="{AD2DC7DA-C0A2-476C-AC8D-D7056D307A39}" srcId="{9234AB12-0E75-444A-98BA-4FE968556D3A}" destId="{9AE17E81-33E8-4AD0-8CAE-753D64B7761B}" srcOrd="2" destOrd="0" parTransId="{5CEEB3E7-A2BA-4AEA-97B0-B6CA16DA729A}" sibTransId="{D2128FA2-68D3-42C7-BA2B-A2F3E37861E3}"/>
    <dgm:cxn modelId="{73A19ED5-4BA6-F645-9588-3ED3C0E11C19}" type="presParOf" srcId="{9B81F4E8-2BAA-964D-B46B-416E16927926}" destId="{45D8C799-42BB-D940-8278-68A749030AD8}" srcOrd="0" destOrd="0" presId="urn:microsoft.com/office/officeart/2008/layout/LinedList"/>
    <dgm:cxn modelId="{988ECFCB-6F5A-AC4F-B86C-DB117E7E1AD6}" type="presParOf" srcId="{9B81F4E8-2BAA-964D-B46B-416E16927926}" destId="{8E1336B2-3A65-D543-A973-5C02EDA6AEAE}" srcOrd="1" destOrd="0" presId="urn:microsoft.com/office/officeart/2008/layout/LinedList"/>
    <dgm:cxn modelId="{CB4F9060-13ED-A94C-A067-940F0F64B439}" type="presParOf" srcId="{8E1336B2-3A65-D543-A973-5C02EDA6AEAE}" destId="{7B621251-434D-124E-8635-760D3318C3F7}" srcOrd="0" destOrd="0" presId="urn:microsoft.com/office/officeart/2008/layout/LinedList"/>
    <dgm:cxn modelId="{146D538F-33BC-A24D-8C44-0C01358A311E}" type="presParOf" srcId="{8E1336B2-3A65-D543-A973-5C02EDA6AEAE}" destId="{44A6ADAA-6042-1546-ACEC-F0F29492D416}" srcOrd="1" destOrd="0" presId="urn:microsoft.com/office/officeart/2008/layout/LinedList"/>
    <dgm:cxn modelId="{D3B7D2B5-AA11-2242-B4E7-57EEF3834E4D}" type="presParOf" srcId="{9B81F4E8-2BAA-964D-B46B-416E16927926}" destId="{31DDFB9D-1C10-D847-913F-D9A4AC72A840}" srcOrd="2" destOrd="0" presId="urn:microsoft.com/office/officeart/2008/layout/LinedList"/>
    <dgm:cxn modelId="{1C74076B-A841-DE43-9367-BD5AC2C1B9DF}" type="presParOf" srcId="{9B81F4E8-2BAA-964D-B46B-416E16927926}" destId="{F245DC47-21ED-F34C-BCDE-5167FF2AEE9B}" srcOrd="3" destOrd="0" presId="urn:microsoft.com/office/officeart/2008/layout/LinedList"/>
    <dgm:cxn modelId="{9B156510-D142-7249-87D8-014A1F5DC7B1}" type="presParOf" srcId="{F245DC47-21ED-F34C-BCDE-5167FF2AEE9B}" destId="{D0D17B14-EB01-8745-A297-045963C8BB07}" srcOrd="0" destOrd="0" presId="urn:microsoft.com/office/officeart/2008/layout/LinedList"/>
    <dgm:cxn modelId="{C283C87E-A29F-1E40-981F-F68ADCF6CAF9}" type="presParOf" srcId="{F245DC47-21ED-F34C-BCDE-5167FF2AEE9B}" destId="{BD7ED4C1-F7CE-4241-949C-20A691C6E387}" srcOrd="1" destOrd="0" presId="urn:microsoft.com/office/officeart/2008/layout/LinedList"/>
    <dgm:cxn modelId="{9158CB3D-2A37-F348-962F-EF10DFDE959F}" type="presParOf" srcId="{9B81F4E8-2BAA-964D-B46B-416E16927926}" destId="{5D3F2A92-830F-6C43-A778-7A01E9453EDC}" srcOrd="4" destOrd="0" presId="urn:microsoft.com/office/officeart/2008/layout/LinedList"/>
    <dgm:cxn modelId="{E2CE9106-0A67-A740-AE78-0E2421BF9684}" type="presParOf" srcId="{9B81F4E8-2BAA-964D-B46B-416E16927926}" destId="{7ED46F56-722D-2547-ACC9-46D926F507AA}" srcOrd="5" destOrd="0" presId="urn:microsoft.com/office/officeart/2008/layout/LinedList"/>
    <dgm:cxn modelId="{F46A3D57-3AA0-4349-A707-9342B5B51BEC}" type="presParOf" srcId="{7ED46F56-722D-2547-ACC9-46D926F507AA}" destId="{F68A9149-4CD2-4941-AACD-A4A19120F640}" srcOrd="0" destOrd="0" presId="urn:microsoft.com/office/officeart/2008/layout/LinedList"/>
    <dgm:cxn modelId="{300352F8-96DA-2D46-A726-FD7E29F90E3E}" type="presParOf" srcId="{7ED46F56-722D-2547-ACC9-46D926F507AA}" destId="{916925EE-AE09-034F-8906-B2143E85E3D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947BE1-99A7-4814-8B78-2D8F886761D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C6C34FD-6870-4E00-9E19-1CDA4C4D222F}">
      <dgm:prSet/>
      <dgm:spPr/>
      <dgm:t>
        <a:bodyPr/>
        <a:lstStyle/>
        <a:p>
          <a:r>
            <a:rPr lang="en-US"/>
            <a:t>This course taught many valuable lessons regarding networking including IP addressing, testing connectivity, IP subnetting, loopback interfaces, network diagramming, and SOHO wireless network security. </a:t>
          </a:r>
        </a:p>
      </dgm:t>
    </dgm:pt>
    <dgm:pt modelId="{664E0A63-323A-4FD6-B624-6EA550BE6AC9}" type="parTrans" cxnId="{506CD6AC-BB8D-4274-97A2-30C5EB932D3C}">
      <dgm:prSet/>
      <dgm:spPr/>
      <dgm:t>
        <a:bodyPr/>
        <a:lstStyle/>
        <a:p>
          <a:endParaRPr lang="en-US"/>
        </a:p>
      </dgm:t>
    </dgm:pt>
    <dgm:pt modelId="{F28DF3F6-D95E-4258-878B-4F15A404EF09}" type="sibTrans" cxnId="{506CD6AC-BB8D-4274-97A2-30C5EB932D3C}">
      <dgm:prSet/>
      <dgm:spPr/>
      <dgm:t>
        <a:bodyPr/>
        <a:lstStyle/>
        <a:p>
          <a:endParaRPr lang="en-US"/>
        </a:p>
      </dgm:t>
    </dgm:pt>
    <dgm:pt modelId="{52F3604C-9F12-447C-83E1-D2C192393EF8}">
      <dgm:prSet/>
      <dgm:spPr/>
      <dgm:t>
        <a:bodyPr/>
        <a:lstStyle/>
        <a:p>
          <a:r>
            <a:rPr lang="en-US"/>
            <a:t>During this course, I was able to discuss with my classmates the various lessons that were studied over the last eight weeks. </a:t>
          </a:r>
        </a:p>
      </dgm:t>
    </dgm:pt>
    <dgm:pt modelId="{126CC98E-A8E7-4EDC-B3B7-04F531B26FF4}" type="parTrans" cxnId="{0D2725B2-8EF8-4D92-A89A-4EC0CFC6FE4C}">
      <dgm:prSet/>
      <dgm:spPr/>
      <dgm:t>
        <a:bodyPr/>
        <a:lstStyle/>
        <a:p>
          <a:endParaRPr lang="en-US"/>
        </a:p>
      </dgm:t>
    </dgm:pt>
    <dgm:pt modelId="{07BB7937-B379-4C41-B947-F52412BA8995}" type="sibTrans" cxnId="{0D2725B2-8EF8-4D92-A89A-4EC0CFC6FE4C}">
      <dgm:prSet/>
      <dgm:spPr/>
      <dgm:t>
        <a:bodyPr/>
        <a:lstStyle/>
        <a:p>
          <a:endParaRPr lang="en-US"/>
        </a:p>
      </dgm:t>
    </dgm:pt>
    <dgm:pt modelId="{15133937-A21F-4B7A-ABA0-BE66991E1D2F}">
      <dgm:prSet/>
      <dgm:spPr/>
      <dgm:t>
        <a:bodyPr/>
        <a:lstStyle/>
        <a:p>
          <a:r>
            <a:rPr lang="en-US"/>
            <a:t>Networking is a vital part of the world of the IoT. Being able to connect IoT devices safely and securely will ensure the world of IoT continues to work smoothly. </a:t>
          </a:r>
        </a:p>
      </dgm:t>
    </dgm:pt>
    <dgm:pt modelId="{237C9C9F-B9FE-47D3-8B08-D4EF0CD570AF}" type="parTrans" cxnId="{006A8797-5F12-46B3-BF05-23E9E40F1C81}">
      <dgm:prSet/>
      <dgm:spPr/>
      <dgm:t>
        <a:bodyPr/>
        <a:lstStyle/>
        <a:p>
          <a:endParaRPr lang="en-US"/>
        </a:p>
      </dgm:t>
    </dgm:pt>
    <dgm:pt modelId="{584BC886-1750-41C9-97CE-4852F4899451}" type="sibTrans" cxnId="{006A8797-5F12-46B3-BF05-23E9E40F1C81}">
      <dgm:prSet/>
      <dgm:spPr/>
      <dgm:t>
        <a:bodyPr/>
        <a:lstStyle/>
        <a:p>
          <a:endParaRPr lang="en-US"/>
        </a:p>
      </dgm:t>
    </dgm:pt>
    <dgm:pt modelId="{977226D7-2565-4723-901B-3423C4182A0D}" type="pres">
      <dgm:prSet presAssocID="{8A947BE1-99A7-4814-8B78-2D8F886761DC}" presName="root" presStyleCnt="0">
        <dgm:presLayoutVars>
          <dgm:dir/>
          <dgm:resizeHandles val="exact"/>
        </dgm:presLayoutVars>
      </dgm:prSet>
      <dgm:spPr/>
    </dgm:pt>
    <dgm:pt modelId="{DA602C87-C7B4-42A4-8C82-0F48D2267FE1}" type="pres">
      <dgm:prSet presAssocID="{FC6C34FD-6870-4E00-9E19-1CDA4C4D222F}" presName="compNode" presStyleCnt="0"/>
      <dgm:spPr/>
    </dgm:pt>
    <dgm:pt modelId="{ED651A04-300A-4B3C-9240-1B82F64579C7}" type="pres">
      <dgm:prSet presAssocID="{FC6C34FD-6870-4E00-9E19-1CDA4C4D222F}" presName="bgRect" presStyleLbl="bgShp" presStyleIdx="0" presStyleCnt="3"/>
      <dgm:spPr/>
    </dgm:pt>
    <dgm:pt modelId="{278D2BDB-A498-43A6-BF79-DE035C7BFEB0}" type="pres">
      <dgm:prSet presAssocID="{FC6C34FD-6870-4E00-9E19-1CDA4C4D222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F16EC4C8-39EB-4676-9906-673A6B526242}" type="pres">
      <dgm:prSet presAssocID="{FC6C34FD-6870-4E00-9E19-1CDA4C4D222F}" presName="spaceRect" presStyleCnt="0"/>
      <dgm:spPr/>
    </dgm:pt>
    <dgm:pt modelId="{D818F3D4-3544-4EFC-AAD4-D5B672720B19}" type="pres">
      <dgm:prSet presAssocID="{FC6C34FD-6870-4E00-9E19-1CDA4C4D222F}" presName="parTx" presStyleLbl="revTx" presStyleIdx="0" presStyleCnt="3">
        <dgm:presLayoutVars>
          <dgm:chMax val="0"/>
          <dgm:chPref val="0"/>
        </dgm:presLayoutVars>
      </dgm:prSet>
      <dgm:spPr/>
    </dgm:pt>
    <dgm:pt modelId="{B891A8B0-6665-4FA5-B119-F922ABD77E84}" type="pres">
      <dgm:prSet presAssocID="{F28DF3F6-D95E-4258-878B-4F15A404EF09}" presName="sibTrans" presStyleCnt="0"/>
      <dgm:spPr/>
    </dgm:pt>
    <dgm:pt modelId="{8E4DFD8B-094B-4B81-968A-786E540BC23C}" type="pres">
      <dgm:prSet presAssocID="{52F3604C-9F12-447C-83E1-D2C192393EF8}" presName="compNode" presStyleCnt="0"/>
      <dgm:spPr/>
    </dgm:pt>
    <dgm:pt modelId="{C8C57BD8-503A-4065-9CD7-460CA7523473}" type="pres">
      <dgm:prSet presAssocID="{52F3604C-9F12-447C-83E1-D2C192393EF8}" presName="bgRect" presStyleLbl="bgShp" presStyleIdx="1" presStyleCnt="3"/>
      <dgm:spPr/>
    </dgm:pt>
    <dgm:pt modelId="{E411C47E-C91D-4D5F-A300-94895053CAE4}" type="pres">
      <dgm:prSet presAssocID="{52F3604C-9F12-447C-83E1-D2C192393EF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D2D1CBE3-24A9-4344-BB88-1CF289862958}" type="pres">
      <dgm:prSet presAssocID="{52F3604C-9F12-447C-83E1-D2C192393EF8}" presName="spaceRect" presStyleCnt="0"/>
      <dgm:spPr/>
    </dgm:pt>
    <dgm:pt modelId="{378D8513-8EE9-49C4-9109-EBCD48A28B73}" type="pres">
      <dgm:prSet presAssocID="{52F3604C-9F12-447C-83E1-D2C192393EF8}" presName="parTx" presStyleLbl="revTx" presStyleIdx="1" presStyleCnt="3">
        <dgm:presLayoutVars>
          <dgm:chMax val="0"/>
          <dgm:chPref val="0"/>
        </dgm:presLayoutVars>
      </dgm:prSet>
      <dgm:spPr/>
    </dgm:pt>
    <dgm:pt modelId="{C2CBF738-29BF-4E83-AEA3-9F30DB78E1A5}" type="pres">
      <dgm:prSet presAssocID="{07BB7937-B379-4C41-B947-F52412BA8995}" presName="sibTrans" presStyleCnt="0"/>
      <dgm:spPr/>
    </dgm:pt>
    <dgm:pt modelId="{D6FC1A4A-459D-4F25-8CD9-81A3883CB4B7}" type="pres">
      <dgm:prSet presAssocID="{15133937-A21F-4B7A-ABA0-BE66991E1D2F}" presName="compNode" presStyleCnt="0"/>
      <dgm:spPr/>
    </dgm:pt>
    <dgm:pt modelId="{CBFFB088-F02C-4030-9F63-355B83C32DDD}" type="pres">
      <dgm:prSet presAssocID="{15133937-A21F-4B7A-ABA0-BE66991E1D2F}" presName="bgRect" presStyleLbl="bgShp" presStyleIdx="2" presStyleCnt="3"/>
      <dgm:spPr/>
    </dgm:pt>
    <dgm:pt modelId="{8394C1E0-F384-4119-AADB-0852031485B7}" type="pres">
      <dgm:prSet presAssocID="{15133937-A21F-4B7A-ABA0-BE66991E1D2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ireless router"/>
        </a:ext>
      </dgm:extLst>
    </dgm:pt>
    <dgm:pt modelId="{E18D7A92-B7CB-4B3E-BE65-491A8B86BCC8}" type="pres">
      <dgm:prSet presAssocID="{15133937-A21F-4B7A-ABA0-BE66991E1D2F}" presName="spaceRect" presStyleCnt="0"/>
      <dgm:spPr/>
    </dgm:pt>
    <dgm:pt modelId="{C126D1E6-062D-4A55-B314-593BC17E7ECB}" type="pres">
      <dgm:prSet presAssocID="{15133937-A21F-4B7A-ABA0-BE66991E1D2F}" presName="parTx" presStyleLbl="revTx" presStyleIdx="2" presStyleCnt="3">
        <dgm:presLayoutVars>
          <dgm:chMax val="0"/>
          <dgm:chPref val="0"/>
        </dgm:presLayoutVars>
      </dgm:prSet>
      <dgm:spPr/>
    </dgm:pt>
  </dgm:ptLst>
  <dgm:cxnLst>
    <dgm:cxn modelId="{D2B8D345-F0F0-4DD3-98CB-62151B81B753}" type="presOf" srcId="{52F3604C-9F12-447C-83E1-D2C192393EF8}" destId="{378D8513-8EE9-49C4-9109-EBCD48A28B73}" srcOrd="0" destOrd="0" presId="urn:microsoft.com/office/officeart/2018/2/layout/IconVerticalSolidList"/>
    <dgm:cxn modelId="{60B67C67-AA68-4795-A145-C5C29F9DFD31}" type="presOf" srcId="{15133937-A21F-4B7A-ABA0-BE66991E1D2F}" destId="{C126D1E6-062D-4A55-B314-593BC17E7ECB}" srcOrd="0" destOrd="0" presId="urn:microsoft.com/office/officeart/2018/2/layout/IconVerticalSolidList"/>
    <dgm:cxn modelId="{0CA3118E-6B49-46CC-B1E1-A81014BB18A1}" type="presOf" srcId="{FC6C34FD-6870-4E00-9E19-1CDA4C4D222F}" destId="{D818F3D4-3544-4EFC-AAD4-D5B672720B19}" srcOrd="0" destOrd="0" presId="urn:microsoft.com/office/officeart/2018/2/layout/IconVerticalSolidList"/>
    <dgm:cxn modelId="{006A8797-5F12-46B3-BF05-23E9E40F1C81}" srcId="{8A947BE1-99A7-4814-8B78-2D8F886761DC}" destId="{15133937-A21F-4B7A-ABA0-BE66991E1D2F}" srcOrd="2" destOrd="0" parTransId="{237C9C9F-B9FE-47D3-8B08-D4EF0CD570AF}" sibTransId="{584BC886-1750-41C9-97CE-4852F4899451}"/>
    <dgm:cxn modelId="{506CD6AC-BB8D-4274-97A2-30C5EB932D3C}" srcId="{8A947BE1-99A7-4814-8B78-2D8F886761DC}" destId="{FC6C34FD-6870-4E00-9E19-1CDA4C4D222F}" srcOrd="0" destOrd="0" parTransId="{664E0A63-323A-4FD6-B624-6EA550BE6AC9}" sibTransId="{F28DF3F6-D95E-4258-878B-4F15A404EF09}"/>
    <dgm:cxn modelId="{0D2725B2-8EF8-4D92-A89A-4EC0CFC6FE4C}" srcId="{8A947BE1-99A7-4814-8B78-2D8F886761DC}" destId="{52F3604C-9F12-447C-83E1-D2C192393EF8}" srcOrd="1" destOrd="0" parTransId="{126CC98E-A8E7-4EDC-B3B7-04F531B26FF4}" sibTransId="{07BB7937-B379-4C41-B947-F52412BA8995}"/>
    <dgm:cxn modelId="{EB9F5ADC-89C2-46B3-AADD-E52E5AFC2318}" type="presOf" srcId="{8A947BE1-99A7-4814-8B78-2D8F886761DC}" destId="{977226D7-2565-4723-901B-3423C4182A0D}" srcOrd="0" destOrd="0" presId="urn:microsoft.com/office/officeart/2018/2/layout/IconVerticalSolidList"/>
    <dgm:cxn modelId="{A0138342-9FAB-4A05-8FC7-52BA14D6F515}" type="presParOf" srcId="{977226D7-2565-4723-901B-3423C4182A0D}" destId="{DA602C87-C7B4-42A4-8C82-0F48D2267FE1}" srcOrd="0" destOrd="0" presId="urn:microsoft.com/office/officeart/2018/2/layout/IconVerticalSolidList"/>
    <dgm:cxn modelId="{0C8B71AD-A11F-4585-A82A-8E73CD85BA06}" type="presParOf" srcId="{DA602C87-C7B4-42A4-8C82-0F48D2267FE1}" destId="{ED651A04-300A-4B3C-9240-1B82F64579C7}" srcOrd="0" destOrd="0" presId="urn:microsoft.com/office/officeart/2018/2/layout/IconVerticalSolidList"/>
    <dgm:cxn modelId="{E453BA85-1B7B-46CE-8777-7377FB843BE5}" type="presParOf" srcId="{DA602C87-C7B4-42A4-8C82-0F48D2267FE1}" destId="{278D2BDB-A498-43A6-BF79-DE035C7BFEB0}" srcOrd="1" destOrd="0" presId="urn:microsoft.com/office/officeart/2018/2/layout/IconVerticalSolidList"/>
    <dgm:cxn modelId="{A71109A2-78B0-4513-906A-46188DD84FD6}" type="presParOf" srcId="{DA602C87-C7B4-42A4-8C82-0F48D2267FE1}" destId="{F16EC4C8-39EB-4676-9906-673A6B526242}" srcOrd="2" destOrd="0" presId="urn:microsoft.com/office/officeart/2018/2/layout/IconVerticalSolidList"/>
    <dgm:cxn modelId="{F1C0AD58-20C6-4349-AAAB-1347CD73B46D}" type="presParOf" srcId="{DA602C87-C7B4-42A4-8C82-0F48D2267FE1}" destId="{D818F3D4-3544-4EFC-AAD4-D5B672720B19}" srcOrd="3" destOrd="0" presId="urn:microsoft.com/office/officeart/2018/2/layout/IconVerticalSolidList"/>
    <dgm:cxn modelId="{BF2BE133-644B-47AC-9BAD-1CE58D9E4DE0}" type="presParOf" srcId="{977226D7-2565-4723-901B-3423C4182A0D}" destId="{B891A8B0-6665-4FA5-B119-F922ABD77E84}" srcOrd="1" destOrd="0" presId="urn:microsoft.com/office/officeart/2018/2/layout/IconVerticalSolidList"/>
    <dgm:cxn modelId="{E79272C9-49A6-47A7-985C-54FA9391E1A7}" type="presParOf" srcId="{977226D7-2565-4723-901B-3423C4182A0D}" destId="{8E4DFD8B-094B-4B81-968A-786E540BC23C}" srcOrd="2" destOrd="0" presId="urn:microsoft.com/office/officeart/2018/2/layout/IconVerticalSolidList"/>
    <dgm:cxn modelId="{9C698A39-7263-4489-9112-86DC3A3CC2A8}" type="presParOf" srcId="{8E4DFD8B-094B-4B81-968A-786E540BC23C}" destId="{C8C57BD8-503A-4065-9CD7-460CA7523473}" srcOrd="0" destOrd="0" presId="urn:microsoft.com/office/officeart/2018/2/layout/IconVerticalSolidList"/>
    <dgm:cxn modelId="{2731E0AF-F014-4899-92F5-C00713C82E83}" type="presParOf" srcId="{8E4DFD8B-094B-4B81-968A-786E540BC23C}" destId="{E411C47E-C91D-4D5F-A300-94895053CAE4}" srcOrd="1" destOrd="0" presId="urn:microsoft.com/office/officeart/2018/2/layout/IconVerticalSolidList"/>
    <dgm:cxn modelId="{9D147311-A65B-4C73-A6D4-5B07BED26B12}" type="presParOf" srcId="{8E4DFD8B-094B-4B81-968A-786E540BC23C}" destId="{D2D1CBE3-24A9-4344-BB88-1CF289862958}" srcOrd="2" destOrd="0" presId="urn:microsoft.com/office/officeart/2018/2/layout/IconVerticalSolidList"/>
    <dgm:cxn modelId="{B01D1CE1-F7AC-42AD-8B52-9088BE524A33}" type="presParOf" srcId="{8E4DFD8B-094B-4B81-968A-786E540BC23C}" destId="{378D8513-8EE9-49C4-9109-EBCD48A28B73}" srcOrd="3" destOrd="0" presId="urn:microsoft.com/office/officeart/2018/2/layout/IconVerticalSolidList"/>
    <dgm:cxn modelId="{237E77EA-08E3-420D-8C06-9F6BA1CB9E72}" type="presParOf" srcId="{977226D7-2565-4723-901B-3423C4182A0D}" destId="{C2CBF738-29BF-4E83-AEA3-9F30DB78E1A5}" srcOrd="3" destOrd="0" presId="urn:microsoft.com/office/officeart/2018/2/layout/IconVerticalSolidList"/>
    <dgm:cxn modelId="{F7DE44A9-084B-40DB-A48D-2392A4950D2A}" type="presParOf" srcId="{977226D7-2565-4723-901B-3423C4182A0D}" destId="{D6FC1A4A-459D-4F25-8CD9-81A3883CB4B7}" srcOrd="4" destOrd="0" presId="urn:microsoft.com/office/officeart/2018/2/layout/IconVerticalSolidList"/>
    <dgm:cxn modelId="{23E93E99-EF61-467A-9492-CD40FE035AAE}" type="presParOf" srcId="{D6FC1A4A-459D-4F25-8CD9-81A3883CB4B7}" destId="{CBFFB088-F02C-4030-9F63-355B83C32DDD}" srcOrd="0" destOrd="0" presId="urn:microsoft.com/office/officeart/2018/2/layout/IconVerticalSolidList"/>
    <dgm:cxn modelId="{8FD35905-0F22-4D78-B2BF-3FF5F4D4F2B9}" type="presParOf" srcId="{D6FC1A4A-459D-4F25-8CD9-81A3883CB4B7}" destId="{8394C1E0-F384-4119-AADB-0852031485B7}" srcOrd="1" destOrd="0" presId="urn:microsoft.com/office/officeart/2018/2/layout/IconVerticalSolidList"/>
    <dgm:cxn modelId="{9E283E04-26D3-401B-BC80-C4DABDB57BC5}" type="presParOf" srcId="{D6FC1A4A-459D-4F25-8CD9-81A3883CB4B7}" destId="{E18D7A92-B7CB-4B3E-BE65-491A8B86BCC8}" srcOrd="2" destOrd="0" presId="urn:microsoft.com/office/officeart/2018/2/layout/IconVerticalSolidList"/>
    <dgm:cxn modelId="{79C0574A-14CE-4DAB-A013-EAA463355B06}" type="presParOf" srcId="{D6FC1A4A-459D-4F25-8CD9-81A3883CB4B7}" destId="{C126D1E6-062D-4A55-B314-593BC17E7EC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688BF-A663-4DF4-B188-AA6F2650EA67}">
      <dsp:nvSpPr>
        <dsp:cNvPr id="0" name=""/>
        <dsp:cNvSpPr/>
      </dsp:nvSpPr>
      <dsp:spPr>
        <a:xfrm>
          <a:off x="0" y="4889"/>
          <a:ext cx="6833175" cy="161107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43FD9A-BA8B-47D1-8722-7D75C4A14A5B}">
      <dsp:nvSpPr>
        <dsp:cNvPr id="0" name=""/>
        <dsp:cNvSpPr/>
      </dsp:nvSpPr>
      <dsp:spPr>
        <a:xfrm>
          <a:off x="487350" y="367381"/>
          <a:ext cx="886958" cy="8860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4A7263-6794-480C-843D-8E7D0D2D6C6D}">
      <dsp:nvSpPr>
        <dsp:cNvPr id="0" name=""/>
        <dsp:cNvSpPr/>
      </dsp:nvSpPr>
      <dsp:spPr>
        <a:xfrm>
          <a:off x="1861659" y="4889"/>
          <a:ext cx="4848658" cy="1612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72" tIns="170672" rIns="170672" bIns="170672" numCol="1" spcCol="1270" anchor="ctr" anchorCtr="0">
          <a:noAutofit/>
        </a:bodyPr>
        <a:lstStyle/>
        <a:p>
          <a:pPr marL="0" lvl="0" indent="0" algn="l" defTabSz="622300">
            <a:lnSpc>
              <a:spcPct val="90000"/>
            </a:lnSpc>
            <a:spcBef>
              <a:spcPct val="0"/>
            </a:spcBef>
            <a:spcAft>
              <a:spcPct val="35000"/>
            </a:spcAft>
            <a:buNone/>
          </a:pPr>
          <a:r>
            <a:rPr lang="en-US" sz="1400" kern="1200"/>
            <a:t>The objective of this module was to implement an IPv4 addressing scheme to support a network. We achieved this by assigning an IPv4 address to the SOHO Router virtual machine within the Infosec Learning Lab.</a:t>
          </a:r>
        </a:p>
      </dsp:txBody>
      <dsp:txXfrm>
        <a:off x="1861659" y="4889"/>
        <a:ext cx="4848658" cy="1612651"/>
      </dsp:txXfrm>
    </dsp:sp>
    <dsp:sp modelId="{1FC543F7-479D-41BC-B79A-903EAA06C1EB}">
      <dsp:nvSpPr>
        <dsp:cNvPr id="0" name=""/>
        <dsp:cNvSpPr/>
      </dsp:nvSpPr>
      <dsp:spPr>
        <a:xfrm>
          <a:off x="0" y="1986147"/>
          <a:ext cx="6833175" cy="161107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892780-BE33-4798-8D00-44B7AD6749C4}">
      <dsp:nvSpPr>
        <dsp:cNvPr id="0" name=""/>
        <dsp:cNvSpPr/>
      </dsp:nvSpPr>
      <dsp:spPr>
        <a:xfrm>
          <a:off x="487350" y="2348639"/>
          <a:ext cx="886958" cy="8860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DA3098-881B-4785-91A4-0B175404A2C7}">
      <dsp:nvSpPr>
        <dsp:cNvPr id="0" name=""/>
        <dsp:cNvSpPr/>
      </dsp:nvSpPr>
      <dsp:spPr>
        <a:xfrm>
          <a:off x="1861659" y="1986147"/>
          <a:ext cx="4848658" cy="1612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72" tIns="170672" rIns="170672" bIns="170672" numCol="1" spcCol="1270" anchor="ctr" anchorCtr="0">
          <a:noAutofit/>
        </a:bodyPr>
        <a:lstStyle/>
        <a:p>
          <a:pPr marL="0" lvl="0" indent="0" algn="l" defTabSz="622300">
            <a:lnSpc>
              <a:spcPct val="90000"/>
            </a:lnSpc>
            <a:spcBef>
              <a:spcPct val="0"/>
            </a:spcBef>
            <a:spcAft>
              <a:spcPct val="35000"/>
            </a:spcAft>
            <a:buNone/>
          </a:pPr>
          <a:r>
            <a:rPr lang="en-US" sz="1400" kern="1200"/>
            <a:t>A SOHO router is the core network hardware device used to build a small home or office LAN. Devices connected to the SOHO router typically get an IP address and other network configuration parameters from the SOHO router’s DHCP server. </a:t>
          </a:r>
        </a:p>
      </dsp:txBody>
      <dsp:txXfrm>
        <a:off x="1861659" y="1986147"/>
        <a:ext cx="4848658" cy="1612651"/>
      </dsp:txXfrm>
    </dsp:sp>
    <dsp:sp modelId="{42985FC2-3052-4F09-81DC-01E19AAFAE42}">
      <dsp:nvSpPr>
        <dsp:cNvPr id="0" name=""/>
        <dsp:cNvSpPr/>
      </dsp:nvSpPr>
      <dsp:spPr>
        <a:xfrm>
          <a:off x="0" y="3967404"/>
          <a:ext cx="6833175" cy="161107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A4FEEA-24AC-4189-BC89-5EDB3FA73A7D}">
      <dsp:nvSpPr>
        <dsp:cNvPr id="0" name=""/>
        <dsp:cNvSpPr/>
      </dsp:nvSpPr>
      <dsp:spPr>
        <a:xfrm>
          <a:off x="487827" y="4329897"/>
          <a:ext cx="886958" cy="8860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B73A64-6F79-4A52-BD74-9FEAAD9AD6FA}">
      <dsp:nvSpPr>
        <dsp:cNvPr id="0" name=""/>
        <dsp:cNvSpPr/>
      </dsp:nvSpPr>
      <dsp:spPr>
        <a:xfrm>
          <a:off x="1862612" y="3967404"/>
          <a:ext cx="4848658" cy="1612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72" tIns="170672" rIns="170672" bIns="170672" numCol="1" spcCol="1270" anchor="ctr" anchorCtr="0">
          <a:noAutofit/>
        </a:bodyPr>
        <a:lstStyle/>
        <a:p>
          <a:pPr marL="0" lvl="0" indent="0" algn="l" defTabSz="622300">
            <a:lnSpc>
              <a:spcPct val="90000"/>
            </a:lnSpc>
            <a:spcBef>
              <a:spcPct val="0"/>
            </a:spcBef>
            <a:spcAft>
              <a:spcPct val="35000"/>
            </a:spcAft>
            <a:buNone/>
          </a:pPr>
          <a:r>
            <a:rPr lang="en-US" sz="1400" kern="1200"/>
            <a:t>To manage the SOHO router, we used the Firefox browser on Computer 1 to access the router’s default management interface. To obtain the IP address that was input into the browser address bar, we first used the command ip route | grep default in the terminal. We were then able to edit the LAN settings and update the IPv4 address and the IPv4 netmask.</a:t>
          </a:r>
        </a:p>
      </dsp:txBody>
      <dsp:txXfrm>
        <a:off x="1862612" y="3967404"/>
        <a:ext cx="4848658" cy="16126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CB2AB-E4F0-9341-A4A3-E64289DF0418}">
      <dsp:nvSpPr>
        <dsp:cNvPr id="0" name=""/>
        <dsp:cNvSpPr/>
      </dsp:nvSpPr>
      <dsp:spPr>
        <a:xfrm>
          <a:off x="0" y="67272"/>
          <a:ext cx="6833175" cy="1778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 objective of this module was to test connectivity between Computer 1 VM, Computer 2 VM, and the SOHO Router.  With the SOHO Router as the DHCP server, the Computer 1 and Computer 2 VMs will have their IPv4 addresses on the same network. </a:t>
          </a:r>
        </a:p>
      </dsp:txBody>
      <dsp:txXfrm>
        <a:off x="86814" y="154086"/>
        <a:ext cx="6659547" cy="1604772"/>
      </dsp:txXfrm>
    </dsp:sp>
    <dsp:sp modelId="{0FDDF818-7191-9340-BF81-5FBE7B53CF66}">
      <dsp:nvSpPr>
        <dsp:cNvPr id="0" name=""/>
        <dsp:cNvSpPr/>
      </dsp:nvSpPr>
      <dsp:spPr>
        <a:xfrm>
          <a:off x="0" y="1903273"/>
          <a:ext cx="6833175" cy="1778400"/>
        </a:xfrm>
        <a:prstGeom prst="roundRect">
          <a:avLst/>
        </a:prstGeom>
        <a:solidFill>
          <a:schemeClr val="accent2">
            <a:hueOff val="-2968397"/>
            <a:satOff val="0"/>
            <a:lumOff val="-12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We first checked the IP addresses of both Computer 1 and Computer 2 by using the command </a:t>
          </a:r>
          <a:r>
            <a:rPr lang="en-US" sz="2000" b="1" kern="1200"/>
            <a:t>ip addr </a:t>
          </a:r>
          <a:r>
            <a:rPr lang="en-US" sz="2000" kern="1200"/>
            <a:t>in each terminal. Doing this showed the IP address of 192.168.105.228/24 for Computer 1, and the IP address of 192.168.105.230/24 for Computer 2. </a:t>
          </a:r>
        </a:p>
      </dsp:txBody>
      <dsp:txXfrm>
        <a:off x="86814" y="1990087"/>
        <a:ext cx="6659547" cy="1604772"/>
      </dsp:txXfrm>
    </dsp:sp>
    <dsp:sp modelId="{C0E6804E-AAFF-0642-B09D-C3C0CE754801}">
      <dsp:nvSpPr>
        <dsp:cNvPr id="0" name=""/>
        <dsp:cNvSpPr/>
      </dsp:nvSpPr>
      <dsp:spPr>
        <a:xfrm>
          <a:off x="0" y="3739273"/>
          <a:ext cx="6833175" cy="1778400"/>
        </a:xfrm>
        <a:prstGeom prst="roundRect">
          <a:avLst/>
        </a:prstGeom>
        <a:solidFill>
          <a:schemeClr val="accent2">
            <a:hueOff val="-5936795"/>
            <a:satOff val="0"/>
            <a:lumOff val="-2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We then checked the connectivity of the SOHO Router, Computer 1 and Computer 2 by using the </a:t>
          </a:r>
          <a:r>
            <a:rPr lang="en-US" sz="2000" b="1" kern="1200"/>
            <a:t>ping </a:t>
          </a:r>
          <a:r>
            <a:rPr lang="en-US" sz="2000" kern="1200"/>
            <a:t>command in each terminal followed by the SOHO Router’s IP address and the opposite computer’s IP address. </a:t>
          </a:r>
        </a:p>
      </dsp:txBody>
      <dsp:txXfrm>
        <a:off x="86814" y="3826087"/>
        <a:ext cx="6659547" cy="16047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8C799-42BB-D940-8278-68A749030AD8}">
      <dsp:nvSpPr>
        <dsp:cNvPr id="0" name=""/>
        <dsp:cNvSpPr/>
      </dsp:nvSpPr>
      <dsp:spPr>
        <a:xfrm>
          <a:off x="0" y="2569"/>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621251-434D-124E-8635-760D3318C3F7}">
      <dsp:nvSpPr>
        <dsp:cNvPr id="0" name=""/>
        <dsp:cNvSpPr/>
      </dsp:nvSpPr>
      <dsp:spPr>
        <a:xfrm>
          <a:off x="0" y="25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In this module, we created a network diagram showing the connections between Computer 1 VM, Computer 2 VM, and the SOHO Router VM. </a:t>
          </a:r>
        </a:p>
      </dsp:txBody>
      <dsp:txXfrm>
        <a:off x="0" y="2569"/>
        <a:ext cx="5464315" cy="1752250"/>
      </dsp:txXfrm>
    </dsp:sp>
    <dsp:sp modelId="{31DDFB9D-1C10-D847-913F-D9A4AC72A840}">
      <dsp:nvSpPr>
        <dsp:cNvPr id="0" name=""/>
        <dsp:cNvSpPr/>
      </dsp:nvSpPr>
      <dsp:spPr>
        <a:xfrm>
          <a:off x="0" y="1754819"/>
          <a:ext cx="5464315" cy="0"/>
        </a:xfrm>
        <a:prstGeom prst="line">
          <a:avLst/>
        </a:prstGeom>
        <a:solidFill>
          <a:schemeClr val="accent2">
            <a:hueOff val="-2968397"/>
            <a:satOff val="0"/>
            <a:lumOff val="-12059"/>
            <a:alphaOff val="0"/>
          </a:schemeClr>
        </a:solidFill>
        <a:ln w="12700" cap="flat" cmpd="sng" algn="ctr">
          <a:solidFill>
            <a:schemeClr val="accent2">
              <a:hueOff val="-2968397"/>
              <a:satOff val="0"/>
              <a:lumOff val="-12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D17B14-EB01-8745-A297-045963C8BB07}">
      <dsp:nvSpPr>
        <dsp:cNvPr id="0" name=""/>
        <dsp:cNvSpPr/>
      </dsp:nvSpPr>
      <dsp:spPr>
        <a:xfrm>
          <a:off x="0" y="175481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We were asked to use Visio for this project, as I am using a Mac computer, I opted to use Lucid Chart for this project as an alternative.</a:t>
          </a:r>
        </a:p>
      </dsp:txBody>
      <dsp:txXfrm>
        <a:off x="0" y="1754819"/>
        <a:ext cx="5464315" cy="1752250"/>
      </dsp:txXfrm>
    </dsp:sp>
    <dsp:sp modelId="{5D3F2A92-830F-6C43-A778-7A01E9453EDC}">
      <dsp:nvSpPr>
        <dsp:cNvPr id="0" name=""/>
        <dsp:cNvSpPr/>
      </dsp:nvSpPr>
      <dsp:spPr>
        <a:xfrm>
          <a:off x="0" y="3507069"/>
          <a:ext cx="5464315" cy="0"/>
        </a:xfrm>
        <a:prstGeom prst="line">
          <a:avLst/>
        </a:prstGeom>
        <a:solidFill>
          <a:schemeClr val="accent2">
            <a:hueOff val="-5936795"/>
            <a:satOff val="0"/>
            <a:lumOff val="-24118"/>
            <a:alphaOff val="0"/>
          </a:schemeClr>
        </a:solidFill>
        <a:ln w="12700" cap="flat" cmpd="sng" algn="ctr">
          <a:solidFill>
            <a:schemeClr val="accent2">
              <a:hueOff val="-5936795"/>
              <a:satOff val="0"/>
              <a:lumOff val="-24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8A9149-4CD2-4941-AACD-A4A19120F640}">
      <dsp:nvSpPr>
        <dsp:cNvPr id="0" name=""/>
        <dsp:cNvSpPr/>
      </dsp:nvSpPr>
      <dsp:spPr>
        <a:xfrm>
          <a:off x="0" y="35070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All pieces of this network diagram are labeled with IP addresses and names of what each icon is depicting. </a:t>
          </a:r>
        </a:p>
      </dsp:txBody>
      <dsp:txXfrm>
        <a:off x="0" y="3507069"/>
        <a:ext cx="5464315" cy="17522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51A04-300A-4B3C-9240-1B82F64579C7}">
      <dsp:nvSpPr>
        <dsp:cNvPr id="0" name=""/>
        <dsp:cNvSpPr/>
      </dsp:nvSpPr>
      <dsp:spPr>
        <a:xfrm>
          <a:off x="0" y="681"/>
          <a:ext cx="6833175" cy="15953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8D2BDB-A498-43A6-BF79-DE035C7BFEB0}">
      <dsp:nvSpPr>
        <dsp:cNvPr id="0" name=""/>
        <dsp:cNvSpPr/>
      </dsp:nvSpPr>
      <dsp:spPr>
        <a:xfrm>
          <a:off x="482581" y="359626"/>
          <a:ext cx="877420" cy="877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18F3D4-3544-4EFC-AAD4-D5B672720B19}">
      <dsp:nvSpPr>
        <dsp:cNvPr id="0" name=""/>
        <dsp:cNvSpPr/>
      </dsp:nvSpPr>
      <dsp:spPr>
        <a:xfrm>
          <a:off x="1842582" y="681"/>
          <a:ext cx="4990592" cy="1595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837" tIns="168837" rIns="168837" bIns="168837" numCol="1" spcCol="1270" anchor="ctr" anchorCtr="0">
          <a:noAutofit/>
        </a:bodyPr>
        <a:lstStyle/>
        <a:p>
          <a:pPr marL="0" lvl="0" indent="0" algn="l" defTabSz="755650">
            <a:lnSpc>
              <a:spcPct val="90000"/>
            </a:lnSpc>
            <a:spcBef>
              <a:spcPct val="0"/>
            </a:spcBef>
            <a:spcAft>
              <a:spcPct val="35000"/>
            </a:spcAft>
            <a:buNone/>
          </a:pPr>
          <a:r>
            <a:rPr lang="en-US" sz="1700" kern="1200"/>
            <a:t>This course taught many valuable lessons regarding networking including IP addressing, testing connectivity, IP subnetting, loopback interfaces, network diagramming, and SOHO wireless network security. </a:t>
          </a:r>
        </a:p>
      </dsp:txBody>
      <dsp:txXfrm>
        <a:off x="1842582" y="681"/>
        <a:ext cx="4990592" cy="1595309"/>
      </dsp:txXfrm>
    </dsp:sp>
    <dsp:sp modelId="{C8C57BD8-503A-4065-9CD7-460CA7523473}">
      <dsp:nvSpPr>
        <dsp:cNvPr id="0" name=""/>
        <dsp:cNvSpPr/>
      </dsp:nvSpPr>
      <dsp:spPr>
        <a:xfrm>
          <a:off x="0" y="1994818"/>
          <a:ext cx="6833175" cy="15953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11C47E-C91D-4D5F-A300-94895053CAE4}">
      <dsp:nvSpPr>
        <dsp:cNvPr id="0" name=""/>
        <dsp:cNvSpPr/>
      </dsp:nvSpPr>
      <dsp:spPr>
        <a:xfrm>
          <a:off x="482581" y="2353762"/>
          <a:ext cx="877420" cy="877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8D8513-8EE9-49C4-9109-EBCD48A28B73}">
      <dsp:nvSpPr>
        <dsp:cNvPr id="0" name=""/>
        <dsp:cNvSpPr/>
      </dsp:nvSpPr>
      <dsp:spPr>
        <a:xfrm>
          <a:off x="1842582" y="1994818"/>
          <a:ext cx="4990592" cy="1595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837" tIns="168837" rIns="168837" bIns="168837" numCol="1" spcCol="1270" anchor="ctr" anchorCtr="0">
          <a:noAutofit/>
        </a:bodyPr>
        <a:lstStyle/>
        <a:p>
          <a:pPr marL="0" lvl="0" indent="0" algn="l" defTabSz="755650">
            <a:lnSpc>
              <a:spcPct val="90000"/>
            </a:lnSpc>
            <a:spcBef>
              <a:spcPct val="0"/>
            </a:spcBef>
            <a:spcAft>
              <a:spcPct val="35000"/>
            </a:spcAft>
            <a:buNone/>
          </a:pPr>
          <a:r>
            <a:rPr lang="en-US" sz="1700" kern="1200"/>
            <a:t>During this course, I was able to discuss with my classmates the various lessons that were studied over the last eight weeks. </a:t>
          </a:r>
        </a:p>
      </dsp:txBody>
      <dsp:txXfrm>
        <a:off x="1842582" y="1994818"/>
        <a:ext cx="4990592" cy="1595309"/>
      </dsp:txXfrm>
    </dsp:sp>
    <dsp:sp modelId="{CBFFB088-F02C-4030-9F63-355B83C32DDD}">
      <dsp:nvSpPr>
        <dsp:cNvPr id="0" name=""/>
        <dsp:cNvSpPr/>
      </dsp:nvSpPr>
      <dsp:spPr>
        <a:xfrm>
          <a:off x="0" y="3988954"/>
          <a:ext cx="6833175" cy="15953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94C1E0-F384-4119-AADB-0852031485B7}">
      <dsp:nvSpPr>
        <dsp:cNvPr id="0" name=""/>
        <dsp:cNvSpPr/>
      </dsp:nvSpPr>
      <dsp:spPr>
        <a:xfrm>
          <a:off x="482581" y="4347899"/>
          <a:ext cx="877420" cy="877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26D1E6-062D-4A55-B314-593BC17E7ECB}">
      <dsp:nvSpPr>
        <dsp:cNvPr id="0" name=""/>
        <dsp:cNvSpPr/>
      </dsp:nvSpPr>
      <dsp:spPr>
        <a:xfrm>
          <a:off x="1842582" y="3988954"/>
          <a:ext cx="4990592" cy="1595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837" tIns="168837" rIns="168837" bIns="168837" numCol="1" spcCol="1270" anchor="ctr" anchorCtr="0">
          <a:noAutofit/>
        </a:bodyPr>
        <a:lstStyle/>
        <a:p>
          <a:pPr marL="0" lvl="0" indent="0" algn="l" defTabSz="755650">
            <a:lnSpc>
              <a:spcPct val="90000"/>
            </a:lnSpc>
            <a:spcBef>
              <a:spcPct val="0"/>
            </a:spcBef>
            <a:spcAft>
              <a:spcPct val="35000"/>
            </a:spcAft>
            <a:buNone/>
          </a:pPr>
          <a:r>
            <a:rPr lang="en-US" sz="1700" kern="1200"/>
            <a:t>Networking is a vital part of the world of the IoT. Being able to connect IoT devices safely and securely will ensure the world of IoT continues to work smoothly. </a:t>
          </a:r>
        </a:p>
      </dsp:txBody>
      <dsp:txXfrm>
        <a:off x="1842582" y="3988954"/>
        <a:ext cx="4990592" cy="159530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42FE-E00B-4FAF-8F73-F722060EBA12}"/>
              </a:ext>
            </a:extLst>
          </p:cNvPr>
          <p:cNvSpPr>
            <a:spLocks noGrp="1"/>
          </p:cNvSpPr>
          <p:nvPr>
            <p:ph type="ctrTitle"/>
          </p:nvPr>
        </p:nvSpPr>
        <p:spPr>
          <a:xfrm>
            <a:off x="482600" y="978408"/>
            <a:ext cx="10506991" cy="2531555"/>
          </a:xfrm>
          <a:prstGeom prst="rect">
            <a:avLst/>
          </a:prstGeom>
        </p:spPr>
        <p:txBody>
          <a:bodyPr anchor="b"/>
          <a:lstStyle>
            <a:lvl1pPr algn="l">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7C1CCE2-4461-473E-B23C-34C8CCF04B3A}"/>
              </a:ext>
            </a:extLst>
          </p:cNvPr>
          <p:cNvSpPr>
            <a:spLocks noGrp="1"/>
          </p:cNvSpPr>
          <p:nvPr>
            <p:ph type="subTitle" idx="1"/>
          </p:nvPr>
        </p:nvSpPr>
        <p:spPr>
          <a:xfrm>
            <a:off x="482600" y="3602038"/>
            <a:ext cx="10506991" cy="227755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AA551A-CE2F-4E35-A714-B1F04D4B4E8E}"/>
              </a:ext>
            </a:extLst>
          </p:cNvPr>
          <p:cNvSpPr>
            <a:spLocks noGrp="1"/>
          </p:cNvSpPr>
          <p:nvPr>
            <p:ph type="dt" sz="half" idx="10"/>
          </p:nvPr>
        </p:nvSpPr>
        <p:spPr/>
        <p:txBody>
          <a:bodyPr/>
          <a:lstStyle/>
          <a:p>
            <a:fld id="{81B8F32D-D8B6-4B9E-9CBF-DCAC30B7B93D}" type="datetimeFigureOut">
              <a:rPr lang="en-US" smtClean="0"/>
              <a:t>4/19/24</a:t>
            </a:fld>
            <a:endParaRPr lang="en-US"/>
          </a:p>
        </p:txBody>
      </p:sp>
      <p:sp>
        <p:nvSpPr>
          <p:cNvPr id="5" name="Footer Placeholder 4">
            <a:extLst>
              <a:ext uri="{FF2B5EF4-FFF2-40B4-BE49-F238E27FC236}">
                <a16:creationId xmlns:a16="http://schemas.microsoft.com/office/drawing/2014/main" id="{26B5C907-6594-4DFF-A32B-449C3BA96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76D75-E9DA-4660-AC52-51BA63FCB94D}"/>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0" name="Straight Connector 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31699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99A10-4355-4A13-B008-196B21ABEEAF}"/>
              </a:ext>
              <a:ext uri="{C183D7F6-B498-43B3-948B-1728B52AA6E4}">
                <adec:decorative xmlns:adec="http://schemas.microsoft.com/office/drawing/2017/decorative" val="1"/>
              </a:ext>
            </a:extLst>
          </p:cNvPr>
          <p:cNvSpPr/>
          <p:nvPr/>
        </p:nvSpPr>
        <p:spPr>
          <a:xfrm>
            <a:off x="482600" y="483576"/>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6D448-AFEA-4483-B0E4-002840525CDD}"/>
              </a:ext>
            </a:extLst>
          </p:cNvPr>
          <p:cNvSpPr>
            <a:spLocks noGrp="1"/>
          </p:cNvSpPr>
          <p:nvPr>
            <p:ph type="title"/>
          </p:nvPr>
        </p:nvSpPr>
        <p:spPr>
          <a:xfrm>
            <a:off x="482600" y="978408"/>
            <a:ext cx="10506991" cy="1755263"/>
          </a:xfrm>
          <a:prstGeom prst="rect">
            <a:avLst/>
          </a:prstGeo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F216234-4516-4303-8F60-A8127D89A5E5}"/>
              </a:ext>
            </a:extLst>
          </p:cNvPr>
          <p:cNvSpPr>
            <a:spLocks noGrp="1"/>
          </p:cNvSpPr>
          <p:nvPr>
            <p:ph type="body" orient="vert" idx="1"/>
          </p:nvPr>
        </p:nvSpPr>
        <p:spPr>
          <a:xfrm>
            <a:off x="484192" y="3103131"/>
            <a:ext cx="10506991" cy="30929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6B5D50-A474-462B-A807-DF186B1C2F48}"/>
              </a:ext>
            </a:extLst>
          </p:cNvPr>
          <p:cNvSpPr>
            <a:spLocks noGrp="1"/>
          </p:cNvSpPr>
          <p:nvPr>
            <p:ph type="dt" sz="half" idx="10"/>
          </p:nvPr>
        </p:nvSpPr>
        <p:spPr/>
        <p:txBody>
          <a:bodyPr/>
          <a:lstStyle/>
          <a:p>
            <a:fld id="{81B8F32D-D8B6-4B9E-9CBF-DCAC30B7B93D}" type="datetimeFigureOut">
              <a:rPr lang="en-US" smtClean="0"/>
              <a:t>4/19/24</a:t>
            </a:fld>
            <a:endParaRPr lang="en-US"/>
          </a:p>
        </p:txBody>
      </p:sp>
      <p:sp>
        <p:nvSpPr>
          <p:cNvPr id="5" name="Footer Placeholder 4">
            <a:extLst>
              <a:ext uri="{FF2B5EF4-FFF2-40B4-BE49-F238E27FC236}">
                <a16:creationId xmlns:a16="http://schemas.microsoft.com/office/drawing/2014/main" id="{F8BF1DAF-2E2D-46ED-AA3E-3D2FE4039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FC771-EB13-4EB5-A0A2-3968C6ABBD4E}"/>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8" name="Straight Connector 7">
            <a:extLst>
              <a:ext uri="{FF2B5EF4-FFF2-40B4-BE49-F238E27FC236}">
                <a16:creationId xmlns:a16="http://schemas.microsoft.com/office/drawing/2014/main" id="{B3B596B8-8230-4695-8D76-F06AFA8156C3}"/>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53EBF93-5FD9-4F4E-8485-7B937145CD0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32656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B4D06-C7C6-4949-8EB2-F03ED999A2BB}"/>
              </a:ext>
            </a:extLst>
          </p:cNvPr>
          <p:cNvSpPr>
            <a:spLocks noGrp="1"/>
          </p:cNvSpPr>
          <p:nvPr>
            <p:ph type="title" orient="vert"/>
          </p:nvPr>
        </p:nvSpPr>
        <p:spPr>
          <a:xfrm>
            <a:off x="8041710" y="978408"/>
            <a:ext cx="2947881" cy="5124777"/>
          </a:xfrm>
          <a:prstGeom prst="rect">
            <a:avLst/>
          </a:prstGeo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C921B9D-8C11-4176-AF22-89F972E21284}"/>
              </a:ext>
            </a:extLst>
          </p:cNvPr>
          <p:cNvSpPr>
            <a:spLocks noGrp="1"/>
          </p:cNvSpPr>
          <p:nvPr>
            <p:ph type="body" orient="vert" idx="1"/>
          </p:nvPr>
        </p:nvSpPr>
        <p:spPr>
          <a:xfrm>
            <a:off x="484632" y="978408"/>
            <a:ext cx="7256453" cy="51247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FA9E1C-8E18-4A35-9BD8-427B1D14BB8E}"/>
              </a:ext>
            </a:extLst>
          </p:cNvPr>
          <p:cNvSpPr>
            <a:spLocks noGrp="1"/>
          </p:cNvSpPr>
          <p:nvPr>
            <p:ph type="dt" sz="half" idx="10"/>
          </p:nvPr>
        </p:nvSpPr>
        <p:spPr/>
        <p:txBody>
          <a:bodyPr/>
          <a:lstStyle/>
          <a:p>
            <a:fld id="{81B8F32D-D8B6-4B9E-9CBF-DCAC30B7B93D}" type="datetimeFigureOut">
              <a:rPr lang="en-US" smtClean="0"/>
              <a:t>4/19/24</a:t>
            </a:fld>
            <a:endParaRPr lang="en-US"/>
          </a:p>
        </p:txBody>
      </p:sp>
      <p:sp>
        <p:nvSpPr>
          <p:cNvPr id="5" name="Footer Placeholder 4">
            <a:extLst>
              <a:ext uri="{FF2B5EF4-FFF2-40B4-BE49-F238E27FC236}">
                <a16:creationId xmlns:a16="http://schemas.microsoft.com/office/drawing/2014/main" id="{2E116CDB-7BB6-4DD2-A626-6DA8E569F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0403B-439E-449F-83B1-799EEC239A2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8379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3735-A77F-440D-9448-6AE7C204D377}"/>
              </a:ext>
            </a:extLst>
          </p:cNvPr>
          <p:cNvSpPr>
            <a:spLocks noGrp="1"/>
          </p:cNvSpPr>
          <p:nvPr>
            <p:ph type="title"/>
          </p:nvPr>
        </p:nvSpPr>
        <p:spPr>
          <a:xfrm>
            <a:off x="482600" y="978408"/>
            <a:ext cx="10634472" cy="215798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76C6EE-D55E-454B-B28C-EC73D1DB4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2905-6D2E-4319-9521-61452AB8F996}"/>
              </a:ext>
            </a:extLst>
          </p:cNvPr>
          <p:cNvSpPr>
            <a:spLocks noGrp="1"/>
          </p:cNvSpPr>
          <p:nvPr>
            <p:ph type="dt" sz="half" idx="10"/>
          </p:nvPr>
        </p:nvSpPr>
        <p:spPr/>
        <p:txBody>
          <a:bodyPr/>
          <a:lstStyle/>
          <a:p>
            <a:fld id="{81B8F32D-D8B6-4B9E-9CBF-DCAC30B7B93D}" type="datetimeFigureOut">
              <a:rPr lang="en-US" smtClean="0"/>
              <a:t>4/19/24</a:t>
            </a:fld>
            <a:endParaRPr lang="en-US"/>
          </a:p>
        </p:txBody>
      </p:sp>
      <p:sp>
        <p:nvSpPr>
          <p:cNvPr id="5" name="Footer Placeholder 4">
            <a:extLst>
              <a:ext uri="{FF2B5EF4-FFF2-40B4-BE49-F238E27FC236}">
                <a16:creationId xmlns:a16="http://schemas.microsoft.com/office/drawing/2014/main" id="{6DAC7550-84E8-49D3-B419-6F5F327D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D2C6B-EA5D-4D97-BC84-6C860D53636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4111577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B299E6-11CC-4181-86C3-528A13F1F556}"/>
              </a:ext>
              <a:ext uri="{C183D7F6-B498-43B3-948B-1728B52AA6E4}">
                <adec:decorative xmlns:adec="http://schemas.microsoft.com/office/drawing/2017/decorative" val="1"/>
              </a:ext>
            </a:extLst>
          </p:cNvPr>
          <p:cNvSpPr/>
          <p:nvPr/>
        </p:nvSpPr>
        <p:spPr>
          <a:xfrm>
            <a:off x="481007" y="3922232"/>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03473-0A64-4F9F-833B-8D64E39019B1}"/>
              </a:ext>
            </a:extLst>
          </p:cNvPr>
          <p:cNvSpPr>
            <a:spLocks noGrp="1"/>
          </p:cNvSpPr>
          <p:nvPr>
            <p:ph type="title"/>
          </p:nvPr>
        </p:nvSpPr>
        <p:spPr>
          <a:xfrm>
            <a:off x="482600" y="978409"/>
            <a:ext cx="10515600" cy="2716769"/>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6873736-B424-40F2-B562-6DC10E5EDE4F}"/>
              </a:ext>
            </a:extLst>
          </p:cNvPr>
          <p:cNvSpPr>
            <a:spLocks noGrp="1"/>
          </p:cNvSpPr>
          <p:nvPr>
            <p:ph type="body" idx="1"/>
          </p:nvPr>
        </p:nvSpPr>
        <p:spPr>
          <a:xfrm>
            <a:off x="482600" y="4171445"/>
            <a:ext cx="10515600" cy="1918205"/>
          </a:xfrm>
        </p:spPr>
        <p:txBody>
          <a:bodyPr>
            <a:normAutofit/>
          </a:bodyPr>
          <a:lstStyle>
            <a:lvl1pPr marL="0" indent="0">
              <a:buNone/>
              <a:defRPr lang="en-US" sz="2400" i="1"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Date Placeholder 3">
            <a:extLst>
              <a:ext uri="{FF2B5EF4-FFF2-40B4-BE49-F238E27FC236}">
                <a16:creationId xmlns:a16="http://schemas.microsoft.com/office/drawing/2014/main" id="{74348851-37C0-478D-B722-D76C817DC49D}"/>
              </a:ext>
            </a:extLst>
          </p:cNvPr>
          <p:cNvSpPr>
            <a:spLocks noGrp="1"/>
          </p:cNvSpPr>
          <p:nvPr>
            <p:ph type="dt" sz="half" idx="10"/>
          </p:nvPr>
        </p:nvSpPr>
        <p:spPr/>
        <p:txBody>
          <a:bodyPr/>
          <a:lstStyle/>
          <a:p>
            <a:fld id="{81B8F32D-D8B6-4B9E-9CBF-DCAC30B7B93D}" type="datetimeFigureOut">
              <a:rPr lang="en-US" smtClean="0"/>
              <a:t>4/19/24</a:t>
            </a:fld>
            <a:endParaRPr lang="en-US"/>
          </a:p>
        </p:txBody>
      </p:sp>
      <p:sp>
        <p:nvSpPr>
          <p:cNvPr id="5" name="Footer Placeholder 4">
            <a:extLst>
              <a:ext uri="{FF2B5EF4-FFF2-40B4-BE49-F238E27FC236}">
                <a16:creationId xmlns:a16="http://schemas.microsoft.com/office/drawing/2014/main" id="{263E063E-66CE-4C18-91FA-D14AE052D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66D3D-FD62-470C-BC3C-A03771A32F60}"/>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1" name="Straight Connector 10">
            <a:extLst>
              <a:ext uri="{FF2B5EF4-FFF2-40B4-BE49-F238E27FC236}">
                <a16:creationId xmlns:a16="http://schemas.microsoft.com/office/drawing/2014/main" id="{DDFF0049-0231-4557-A707-569556F0CA83}"/>
              </a:ext>
              <a:ext uri="{C183D7F6-B498-43B3-948B-1728B52AA6E4}">
                <adec:decorative xmlns:adec="http://schemas.microsoft.com/office/drawing/2017/decorative" val="1"/>
              </a:ext>
            </a:extLst>
          </p:cNvPr>
          <p:cNvCxnSpPr>
            <a:cxnSpLocks/>
          </p:cNvCxnSpPr>
          <p:nvPr/>
        </p:nvCxnSpPr>
        <p:spPr>
          <a:xfrm>
            <a:off x="481007" y="3922232"/>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57A0DB1-87C8-4BF4-B2A2-F9CA6ED05AC4}"/>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6C29209-8A8F-48A7-8BA2-AFADA37CBD4F}"/>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60613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BE9C-AE7C-4C39-9694-C32D6939B965}"/>
              </a:ext>
              <a:ext uri="{C183D7F6-B498-43B3-948B-1728B52AA6E4}">
                <adec:decorative xmlns:adec="http://schemas.microsoft.com/office/drawing/2017/decorative" val="1"/>
              </a:ext>
            </a:extLst>
          </p:cNvPr>
          <p:cNvSpPr/>
          <p:nvPr/>
        </p:nvSpPr>
        <p:spPr>
          <a:xfrm>
            <a:off x="481007" y="483577"/>
            <a:ext cx="11147071" cy="243482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CC42C-303A-4BDF-990A-2B07967BC9A9}"/>
              </a:ext>
            </a:extLst>
          </p:cNvPr>
          <p:cNvSpPr>
            <a:spLocks noGrp="1"/>
          </p:cNvSpPr>
          <p:nvPr>
            <p:ph type="title"/>
          </p:nvPr>
        </p:nvSpPr>
        <p:spPr>
          <a:xfrm>
            <a:off x="482599" y="978408"/>
            <a:ext cx="11147071" cy="17552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55CEF-353E-4E14-83AD-ACADDC08D943}"/>
              </a:ext>
            </a:extLst>
          </p:cNvPr>
          <p:cNvSpPr>
            <a:spLocks noGrp="1"/>
          </p:cNvSpPr>
          <p:nvPr>
            <p:ph sz="half" idx="1"/>
          </p:nvPr>
        </p:nvSpPr>
        <p:spPr>
          <a:xfrm>
            <a:off x="48260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E55ECEF-9654-4AC1-BF77-7BC602BBD434}"/>
              </a:ext>
            </a:extLst>
          </p:cNvPr>
          <p:cNvSpPr>
            <a:spLocks noGrp="1"/>
          </p:cNvSpPr>
          <p:nvPr>
            <p:ph sz="half" idx="2"/>
          </p:nvPr>
        </p:nvSpPr>
        <p:spPr>
          <a:xfrm>
            <a:off x="621112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4922FC8-BC06-407B-A82B-DA62B33A1CD4}"/>
              </a:ext>
            </a:extLst>
          </p:cNvPr>
          <p:cNvSpPr>
            <a:spLocks noGrp="1"/>
          </p:cNvSpPr>
          <p:nvPr>
            <p:ph type="dt" sz="half" idx="10"/>
          </p:nvPr>
        </p:nvSpPr>
        <p:spPr/>
        <p:txBody>
          <a:bodyPr/>
          <a:lstStyle/>
          <a:p>
            <a:fld id="{81B8F32D-D8B6-4B9E-9CBF-DCAC30B7B93D}" type="datetimeFigureOut">
              <a:rPr lang="en-US" smtClean="0"/>
              <a:t>4/19/24</a:t>
            </a:fld>
            <a:endParaRPr lang="en-US"/>
          </a:p>
        </p:txBody>
      </p:sp>
      <p:sp>
        <p:nvSpPr>
          <p:cNvPr id="6" name="Footer Placeholder 5">
            <a:extLst>
              <a:ext uri="{FF2B5EF4-FFF2-40B4-BE49-F238E27FC236}">
                <a16:creationId xmlns:a16="http://schemas.microsoft.com/office/drawing/2014/main" id="{7915B701-4E1F-48AA-8A3C-ED5DD9151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BCA31-8AC7-46F5-BCAB-41D54DF83D78}"/>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9" name="Straight Connector 8">
            <a:extLst>
              <a:ext uri="{FF2B5EF4-FFF2-40B4-BE49-F238E27FC236}">
                <a16:creationId xmlns:a16="http://schemas.microsoft.com/office/drawing/2014/main" id="{21BA86D8-2A29-4A0E-AEA0-39B41C4187DE}"/>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085E13E-918A-4D04-9E84-94148D7C878E}"/>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8780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E892-D975-4DD6-8583-A14DDBE85F0C}"/>
              </a:ext>
            </a:extLst>
          </p:cNvPr>
          <p:cNvSpPr>
            <a:spLocks noGrp="1"/>
          </p:cNvSpPr>
          <p:nvPr>
            <p:ph type="title"/>
          </p:nvPr>
        </p:nvSpPr>
        <p:spPr>
          <a:xfrm>
            <a:off x="484631" y="978407"/>
            <a:ext cx="11145039" cy="1339584"/>
          </a:xfrm>
          <a:prstGeom prst="rect">
            <a:avLst/>
          </a:prstGeo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1F7700-CECC-4881-BE5C-A13CD825B73B}"/>
              </a:ext>
            </a:extLst>
          </p:cNvPr>
          <p:cNvSpPr>
            <a:spLocks noGrp="1"/>
          </p:cNvSpPr>
          <p:nvPr>
            <p:ph type="body" idx="1"/>
          </p:nvPr>
        </p:nvSpPr>
        <p:spPr>
          <a:xfrm>
            <a:off x="484632" y="2500921"/>
            <a:ext cx="5346222" cy="823912"/>
          </a:xfrm>
        </p:spPr>
        <p:txBody>
          <a:bodyPr anchor="b">
            <a:normAutofit/>
          </a:bodyPr>
          <a:lstStyle>
            <a:lvl1pPr marL="0" indent="0">
              <a:buNone/>
              <a:defRPr lang="en-US" sz="2400" b="0" i="1"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Content Placeholder 3">
            <a:extLst>
              <a:ext uri="{FF2B5EF4-FFF2-40B4-BE49-F238E27FC236}">
                <a16:creationId xmlns:a16="http://schemas.microsoft.com/office/drawing/2014/main" id="{4CA50766-520A-44C5-943E-569222B74104}"/>
              </a:ext>
            </a:extLst>
          </p:cNvPr>
          <p:cNvSpPr>
            <a:spLocks noGrp="1"/>
          </p:cNvSpPr>
          <p:nvPr>
            <p:ph sz="half" idx="2"/>
          </p:nvPr>
        </p:nvSpPr>
        <p:spPr>
          <a:xfrm>
            <a:off x="484632" y="3428999"/>
            <a:ext cx="5346222"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72F7E42-976A-4239-8006-D68538D4B71F}"/>
              </a:ext>
            </a:extLst>
          </p:cNvPr>
          <p:cNvSpPr>
            <a:spLocks noGrp="1"/>
          </p:cNvSpPr>
          <p:nvPr>
            <p:ph type="body" sz="quarter" idx="3"/>
          </p:nvPr>
        </p:nvSpPr>
        <p:spPr>
          <a:xfrm>
            <a:off x="6257120" y="2500921"/>
            <a:ext cx="5372551" cy="823912"/>
          </a:xfrm>
        </p:spPr>
        <p:txBody>
          <a:bodyPr anchor="b"/>
          <a:lstStyle>
            <a:lvl1pPr marL="0" indent="0">
              <a:buNone/>
              <a:defRPr lang="en-US" sz="2400" b="0" i="1"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A329-951F-4391-ADC5-7EA320B7782F}"/>
              </a:ext>
            </a:extLst>
          </p:cNvPr>
          <p:cNvSpPr>
            <a:spLocks noGrp="1"/>
          </p:cNvSpPr>
          <p:nvPr>
            <p:ph sz="quarter" idx="4"/>
          </p:nvPr>
        </p:nvSpPr>
        <p:spPr>
          <a:xfrm>
            <a:off x="6257120" y="3428999"/>
            <a:ext cx="5372551"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FBEC22A-DA46-460C-B865-D928C20AE763}"/>
              </a:ext>
            </a:extLst>
          </p:cNvPr>
          <p:cNvSpPr>
            <a:spLocks noGrp="1"/>
          </p:cNvSpPr>
          <p:nvPr>
            <p:ph type="dt" sz="half" idx="10"/>
          </p:nvPr>
        </p:nvSpPr>
        <p:spPr/>
        <p:txBody>
          <a:bodyPr/>
          <a:lstStyle/>
          <a:p>
            <a:fld id="{81B8F32D-D8B6-4B9E-9CBF-DCAC30B7B93D}" type="datetimeFigureOut">
              <a:rPr lang="en-US" smtClean="0"/>
              <a:t>4/19/24</a:t>
            </a:fld>
            <a:endParaRPr lang="en-US"/>
          </a:p>
        </p:txBody>
      </p:sp>
      <p:sp>
        <p:nvSpPr>
          <p:cNvPr id="8" name="Footer Placeholder 7">
            <a:extLst>
              <a:ext uri="{FF2B5EF4-FFF2-40B4-BE49-F238E27FC236}">
                <a16:creationId xmlns:a16="http://schemas.microsoft.com/office/drawing/2014/main" id="{4EB2D647-42C5-4AB7-BB71-3A44065716E7}"/>
              </a:ext>
            </a:extLst>
          </p:cNvPr>
          <p:cNvSpPr>
            <a:spLocks noGrp="1"/>
          </p:cNvSpPr>
          <p:nvPr>
            <p:ph type="ftr" sz="quarter" idx="11"/>
          </p:nvPr>
        </p:nvSpPr>
        <p:spPr>
          <a:xfrm>
            <a:off x="484632" y="6419088"/>
            <a:ext cx="4114800" cy="365125"/>
          </a:xfrm>
        </p:spPr>
        <p:txBody>
          <a:bodyPr/>
          <a:lstStyle/>
          <a:p>
            <a:endParaRPr lang="en-US"/>
          </a:p>
        </p:txBody>
      </p:sp>
      <p:sp>
        <p:nvSpPr>
          <p:cNvPr id="9" name="Slide Number Placeholder 8">
            <a:extLst>
              <a:ext uri="{FF2B5EF4-FFF2-40B4-BE49-F238E27FC236}">
                <a16:creationId xmlns:a16="http://schemas.microsoft.com/office/drawing/2014/main" id="{590B2B67-714C-46DA-85E5-598B4244D3B0}"/>
              </a:ext>
            </a:extLst>
          </p:cNvPr>
          <p:cNvSpPr>
            <a:spLocks noGrp="1"/>
          </p:cNvSpPr>
          <p:nvPr>
            <p:ph type="sldNum" sz="quarter" idx="12"/>
          </p:nvPr>
        </p:nvSpPr>
        <p:spPr>
          <a:xfrm>
            <a:off x="10989591" y="-7190"/>
            <a:ext cx="640080" cy="365125"/>
          </a:xfrm>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163066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4B6724-AB30-4E7C-BE2B-ECD94FF1B463}"/>
              </a:ext>
              <a:ext uri="{C183D7F6-B498-43B3-948B-1728B52AA6E4}">
                <adec:decorative xmlns:adec="http://schemas.microsoft.com/office/drawing/2017/decorative" val="1"/>
              </a:ext>
            </a:extLst>
          </p:cNvPr>
          <p:cNvSpPr/>
          <p:nvPr/>
        </p:nvSpPr>
        <p:spPr>
          <a:xfrm>
            <a:off x="481007" y="3933311"/>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D4BAB-2678-4A19-A575-C47CAF1446E5}"/>
              </a:ext>
            </a:extLst>
          </p:cNvPr>
          <p:cNvSpPr>
            <a:spLocks noGrp="1"/>
          </p:cNvSpPr>
          <p:nvPr>
            <p:ph type="title"/>
          </p:nvPr>
        </p:nvSpPr>
        <p:spPr>
          <a:xfrm>
            <a:off x="482600" y="978408"/>
            <a:ext cx="10634472" cy="2591509"/>
          </a:xfrm>
          <a:prstGeom prst="rect">
            <a:avLst/>
          </a:prstGeo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4047C89E-0ABD-4FD2-924C-894345ADFED8}"/>
              </a:ext>
            </a:extLst>
          </p:cNvPr>
          <p:cNvSpPr>
            <a:spLocks noGrp="1"/>
          </p:cNvSpPr>
          <p:nvPr>
            <p:ph type="dt" sz="half" idx="10"/>
          </p:nvPr>
        </p:nvSpPr>
        <p:spPr/>
        <p:txBody>
          <a:bodyPr/>
          <a:lstStyle/>
          <a:p>
            <a:fld id="{81B8F32D-D8B6-4B9E-9CBF-DCAC30B7B93D}" type="datetimeFigureOut">
              <a:rPr lang="en-US" smtClean="0"/>
              <a:t>4/19/24</a:t>
            </a:fld>
            <a:endParaRPr lang="en-US"/>
          </a:p>
        </p:txBody>
      </p:sp>
      <p:sp>
        <p:nvSpPr>
          <p:cNvPr id="4" name="Footer Placeholder 3">
            <a:extLst>
              <a:ext uri="{FF2B5EF4-FFF2-40B4-BE49-F238E27FC236}">
                <a16:creationId xmlns:a16="http://schemas.microsoft.com/office/drawing/2014/main" id="{553026CE-9CC8-403B-88B1-184D16532A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B3D616-3C18-401B-A792-E75149FDFC47}"/>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7" name="Straight Connector 6">
            <a:extLst>
              <a:ext uri="{FF2B5EF4-FFF2-40B4-BE49-F238E27FC236}">
                <a16:creationId xmlns:a16="http://schemas.microsoft.com/office/drawing/2014/main" id="{04EC6F70-D800-4067-A36A-5BBFC8018E2D}"/>
              </a:ext>
              <a:ext uri="{C183D7F6-B498-43B3-948B-1728B52AA6E4}">
                <adec:decorative xmlns:adec="http://schemas.microsoft.com/office/drawing/2017/decorative" val="1"/>
              </a:ext>
            </a:extLst>
          </p:cNvPr>
          <p:cNvCxnSpPr>
            <a:cxnSpLocks/>
          </p:cNvCxnSpPr>
          <p:nvPr/>
        </p:nvCxnSpPr>
        <p:spPr>
          <a:xfrm>
            <a:off x="482600" y="393331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2B66CB6-8988-4FBA-8524-726765A5F2AA}"/>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99050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F84-0C6B-4EF4-9405-C389824999D4}"/>
              </a:ext>
            </a:extLst>
          </p:cNvPr>
          <p:cNvSpPr>
            <a:spLocks noGrp="1"/>
          </p:cNvSpPr>
          <p:nvPr>
            <p:ph type="dt" sz="half" idx="10"/>
          </p:nvPr>
        </p:nvSpPr>
        <p:spPr/>
        <p:txBody>
          <a:bodyPr/>
          <a:lstStyle/>
          <a:p>
            <a:fld id="{81B8F32D-D8B6-4B9E-9CBF-DCAC30B7B93D}" type="datetimeFigureOut">
              <a:rPr lang="en-US" smtClean="0"/>
              <a:t>4/19/24</a:t>
            </a:fld>
            <a:endParaRPr lang="en-US"/>
          </a:p>
        </p:txBody>
      </p:sp>
      <p:sp>
        <p:nvSpPr>
          <p:cNvPr id="3" name="Footer Placeholder 2">
            <a:extLst>
              <a:ext uri="{FF2B5EF4-FFF2-40B4-BE49-F238E27FC236}">
                <a16:creationId xmlns:a16="http://schemas.microsoft.com/office/drawing/2014/main" id="{DCCEC807-744E-4C5C-8B15-09AED3E570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BCB19-9F4B-474C-85C1-4A645A971827}"/>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879033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88B0-DD6B-449B-AE32-D3192081E76F}"/>
              </a:ext>
            </a:extLst>
          </p:cNvPr>
          <p:cNvSpPr>
            <a:spLocks noGrp="1"/>
          </p:cNvSpPr>
          <p:nvPr>
            <p:ph type="title"/>
          </p:nvPr>
        </p:nvSpPr>
        <p:spPr>
          <a:xfrm>
            <a:off x="484632" y="978408"/>
            <a:ext cx="4287393" cy="2450592"/>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F22ED6-5B69-4B3B-BF96-3A75F2107FA6}"/>
              </a:ext>
            </a:extLst>
          </p:cNvPr>
          <p:cNvSpPr>
            <a:spLocks noGrp="1"/>
          </p:cNvSpPr>
          <p:nvPr>
            <p:ph idx="1"/>
          </p:nvPr>
        </p:nvSpPr>
        <p:spPr>
          <a:xfrm>
            <a:off x="5183187" y="987425"/>
            <a:ext cx="644648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7704043-D45F-440A-A15D-2718A913E05A}"/>
              </a:ext>
            </a:extLst>
          </p:cNvPr>
          <p:cNvSpPr>
            <a:spLocks noGrp="1"/>
          </p:cNvSpPr>
          <p:nvPr>
            <p:ph type="body" sz="half" idx="2"/>
          </p:nvPr>
        </p:nvSpPr>
        <p:spPr>
          <a:xfrm>
            <a:off x="484632" y="3645074"/>
            <a:ext cx="4287393" cy="2223914"/>
          </a:xfrm>
        </p:spPr>
        <p:txBody>
          <a:bodyPr/>
          <a:lstStyle>
            <a:lvl1pPr marL="0" indent="0">
              <a:buNone/>
              <a:defRPr lang="en-US" sz="2400" i="1"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072DC-7326-43E7-806C-B690C439E8A8}"/>
              </a:ext>
            </a:extLst>
          </p:cNvPr>
          <p:cNvSpPr>
            <a:spLocks noGrp="1"/>
          </p:cNvSpPr>
          <p:nvPr>
            <p:ph type="dt" sz="half" idx="10"/>
          </p:nvPr>
        </p:nvSpPr>
        <p:spPr/>
        <p:txBody>
          <a:bodyPr/>
          <a:lstStyle/>
          <a:p>
            <a:fld id="{81B8F32D-D8B6-4B9E-9CBF-DCAC30B7B93D}" type="datetimeFigureOut">
              <a:rPr lang="en-US" smtClean="0"/>
              <a:t>4/19/24</a:t>
            </a:fld>
            <a:endParaRPr lang="en-US"/>
          </a:p>
        </p:txBody>
      </p:sp>
      <p:sp>
        <p:nvSpPr>
          <p:cNvPr id="6" name="Footer Placeholder 5">
            <a:extLst>
              <a:ext uri="{FF2B5EF4-FFF2-40B4-BE49-F238E27FC236}">
                <a16:creationId xmlns:a16="http://schemas.microsoft.com/office/drawing/2014/main" id="{73F89A0F-B8C6-4AA6-A9C4-4A454F422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7A616-A4F2-4FC5-88DE-B4E6BA542895}"/>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4011814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773D-D007-4687-BA9C-9F229829B5EF}"/>
              </a:ext>
            </a:extLst>
          </p:cNvPr>
          <p:cNvSpPr>
            <a:spLocks noGrp="1"/>
          </p:cNvSpPr>
          <p:nvPr>
            <p:ph type="title"/>
          </p:nvPr>
        </p:nvSpPr>
        <p:spPr>
          <a:xfrm>
            <a:off x="484632" y="978407"/>
            <a:ext cx="4287393" cy="2450593"/>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A3A75FC-78D2-4EF5-884F-11B7BACF799A}"/>
              </a:ext>
            </a:extLst>
          </p:cNvPr>
          <p:cNvSpPr>
            <a:spLocks noGrp="1"/>
          </p:cNvSpPr>
          <p:nvPr>
            <p:ph type="pic" idx="1"/>
          </p:nvPr>
        </p:nvSpPr>
        <p:spPr>
          <a:xfrm>
            <a:off x="5183187" y="987425"/>
            <a:ext cx="64464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D7CE0BB-D335-4391-A23F-194C575CAF8F}"/>
              </a:ext>
            </a:extLst>
          </p:cNvPr>
          <p:cNvSpPr>
            <a:spLocks noGrp="1"/>
          </p:cNvSpPr>
          <p:nvPr>
            <p:ph type="body" sz="half" idx="2"/>
          </p:nvPr>
        </p:nvSpPr>
        <p:spPr>
          <a:xfrm>
            <a:off x="484632" y="3645074"/>
            <a:ext cx="4287393" cy="2223914"/>
          </a:xfrm>
        </p:spPr>
        <p:txBody>
          <a:bodyPr/>
          <a:lstStyle>
            <a:lvl1pPr marL="0" indent="0">
              <a:buNone/>
              <a:defRPr lang="en-US" sz="24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701E1-B97B-4DA5-B9AD-07B7C12476AE}"/>
              </a:ext>
            </a:extLst>
          </p:cNvPr>
          <p:cNvSpPr>
            <a:spLocks noGrp="1"/>
          </p:cNvSpPr>
          <p:nvPr>
            <p:ph type="dt" sz="half" idx="10"/>
          </p:nvPr>
        </p:nvSpPr>
        <p:spPr/>
        <p:txBody>
          <a:bodyPr/>
          <a:lstStyle/>
          <a:p>
            <a:fld id="{81B8F32D-D8B6-4B9E-9CBF-DCAC30B7B93D}" type="datetimeFigureOut">
              <a:rPr lang="en-US" smtClean="0"/>
              <a:t>4/19/24</a:t>
            </a:fld>
            <a:endParaRPr lang="en-US"/>
          </a:p>
        </p:txBody>
      </p:sp>
      <p:sp>
        <p:nvSpPr>
          <p:cNvPr id="6" name="Footer Placeholder 5">
            <a:extLst>
              <a:ext uri="{FF2B5EF4-FFF2-40B4-BE49-F238E27FC236}">
                <a16:creationId xmlns:a16="http://schemas.microsoft.com/office/drawing/2014/main" id="{076D9CF8-F42F-4618-9F26-8BFE56487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A2023-1ECA-4A96-BDC7-F7FA4368BE1B}"/>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573603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7A535-3CAC-46BC-B2B2-3AE83EC3A561}"/>
              </a:ext>
            </a:extLst>
          </p:cNvPr>
          <p:cNvSpPr>
            <a:spLocks noGrp="1"/>
          </p:cNvSpPr>
          <p:nvPr>
            <p:ph type="title"/>
          </p:nvPr>
        </p:nvSpPr>
        <p:spPr>
          <a:xfrm>
            <a:off x="482600" y="978408"/>
            <a:ext cx="10506991" cy="21530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8EBDBD-59EC-46ED-BE79-6D37B531D692}"/>
              </a:ext>
            </a:extLst>
          </p:cNvPr>
          <p:cNvSpPr>
            <a:spLocks noGrp="1"/>
          </p:cNvSpPr>
          <p:nvPr>
            <p:ph type="body" idx="1"/>
          </p:nvPr>
        </p:nvSpPr>
        <p:spPr>
          <a:xfrm>
            <a:off x="482600" y="3306870"/>
            <a:ext cx="10506991" cy="2572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921F5C-FD3D-42C7-90F4-5ECE6FFCFE7F}"/>
              </a:ext>
            </a:extLst>
          </p:cNvPr>
          <p:cNvSpPr>
            <a:spLocks noGrp="1"/>
          </p:cNvSpPr>
          <p:nvPr>
            <p:ph type="dt" sz="half" idx="2"/>
          </p:nvPr>
        </p:nvSpPr>
        <p:spPr>
          <a:xfrm>
            <a:off x="484632" y="100584"/>
            <a:ext cx="2743200" cy="365125"/>
          </a:xfrm>
          <a:prstGeom prst="rect">
            <a:avLst/>
          </a:prstGeom>
        </p:spPr>
        <p:txBody>
          <a:bodyPr vert="horz" lIns="91440" tIns="45720" rIns="91440" bIns="45720" rtlCol="0" anchor="ctr"/>
          <a:lstStyle>
            <a:lvl1pPr algn="l">
              <a:defRPr sz="900">
                <a:solidFill>
                  <a:schemeClr val="tx1"/>
                </a:solidFill>
              </a:defRPr>
            </a:lvl1pPr>
          </a:lstStyle>
          <a:p>
            <a:fld id="{81B8F32D-D8B6-4B9E-9CBF-DCAC30B7B93D}" type="datetimeFigureOut">
              <a:rPr lang="en-US" smtClean="0"/>
              <a:pPr/>
              <a:t>4/19/24</a:t>
            </a:fld>
            <a:endParaRPr lang="en-US" dirty="0"/>
          </a:p>
        </p:txBody>
      </p:sp>
      <p:sp>
        <p:nvSpPr>
          <p:cNvPr id="5" name="Footer Placeholder 4">
            <a:extLst>
              <a:ext uri="{FF2B5EF4-FFF2-40B4-BE49-F238E27FC236}">
                <a16:creationId xmlns:a16="http://schemas.microsoft.com/office/drawing/2014/main" id="{0FE63D50-6D0B-4963-97B9-A32AE63235B8}"/>
              </a:ext>
            </a:extLst>
          </p:cNvPr>
          <p:cNvSpPr>
            <a:spLocks noGrp="1"/>
          </p:cNvSpPr>
          <p:nvPr>
            <p:ph type="ftr" sz="quarter" idx="3"/>
          </p:nvPr>
        </p:nvSpPr>
        <p:spPr>
          <a:xfrm>
            <a:off x="484632" y="6419088"/>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826B5E08-CAC3-4C87-B143-5F8956AE905D}"/>
              </a:ext>
            </a:extLst>
          </p:cNvPr>
          <p:cNvSpPr>
            <a:spLocks noGrp="1"/>
          </p:cNvSpPr>
          <p:nvPr>
            <p:ph type="sldNum" sz="quarter" idx="4"/>
          </p:nvPr>
        </p:nvSpPr>
        <p:spPr>
          <a:xfrm>
            <a:off x="10989591" y="100584"/>
            <a:ext cx="640080" cy="365125"/>
          </a:xfrm>
          <a:prstGeom prst="rect">
            <a:avLst/>
          </a:prstGeom>
        </p:spPr>
        <p:txBody>
          <a:bodyPr vert="horz" lIns="91440" tIns="45720" rIns="91440" bIns="45720" rtlCol="0" anchor="ctr"/>
          <a:lstStyle>
            <a:lvl1pPr algn="r">
              <a:defRPr sz="900">
                <a:solidFill>
                  <a:schemeClr val="tx1"/>
                </a:solidFill>
              </a:defRPr>
            </a:lvl1pPr>
          </a:lstStyle>
          <a:p>
            <a:fld id="{60553ECD-7F6D-420D-93CA-D8D15EB427AC}" type="slidenum">
              <a:rPr lang="en-US" smtClean="0"/>
              <a:pPr/>
              <a:t>‹#›</a:t>
            </a:fld>
            <a:endParaRPr lang="en-US" dirty="0"/>
          </a:p>
        </p:txBody>
      </p:sp>
      <p:cxnSp>
        <p:nvCxnSpPr>
          <p:cNvPr id="8" name="Straight Connector 7">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4632762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9" r:id="rId6"/>
    <p:sldLayoutId id="2147483704" r:id="rId7"/>
    <p:sldLayoutId id="2147483705" r:id="rId8"/>
    <p:sldLayoutId id="2147483706" r:id="rId9"/>
    <p:sldLayoutId id="2147483708" r:id="rId10"/>
    <p:sldLayoutId id="2147483707" r:id="rId11"/>
  </p:sldLayoutIdLst>
  <p:txStyles>
    <p:title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tp-link.com/us/support/emulators"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hyperlink" Target="https://www.qsfptek.com/qt-news/what-is-a-soho-network-and-how-to-set-up-one#:~:text=Cost%2DEffectiveness%3A%20Devices%20used%20in,contributing%20to%20lower%20switch%20costs" TargetMode="External"/><Relationship Id="rId2" Type="http://schemas.openxmlformats.org/officeDocument/2006/relationships/hyperlink" Target="https://lab.infoseclearning.com/course/NMMQQFKYZF/lab/TJWARTLHFQ?check_logged_in=1" TargetMode="External"/><Relationship Id="rId1" Type="http://schemas.openxmlformats.org/officeDocument/2006/relationships/slideLayout" Target="../slideLayouts/slideLayout2.xml"/><Relationship Id="rId6" Type="http://schemas.openxmlformats.org/officeDocument/2006/relationships/hyperlink" Target="https://heimdalsecurity.com/blog/static-vs-dynamic-ips/#:~:text=While%20static%20IPs%20offer%20more,has%20access%20to%20the%20network" TargetMode="External"/><Relationship Id="rId5" Type="http://schemas.openxmlformats.org/officeDocument/2006/relationships/hyperlink" Target="https://lab.infoseclearning.com/course/NMMQQFKYZF/lab/CEIBZIYQSY?check_logged_in=1" TargetMode="External"/><Relationship Id="rId4" Type="http://schemas.openxmlformats.org/officeDocument/2006/relationships/hyperlink" Target="https://lab.infoseclearning.com/course/NMMQQFKYZF/lab/GUBMSVYPGQ?check_logged_in=1"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E48FA233-30DB-4D0A-BF51-78D03F79F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69" name="Rectangle 6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180A49-7379-7D3A-0300-F29F939404B7}"/>
              </a:ext>
            </a:extLst>
          </p:cNvPr>
          <p:cNvSpPr>
            <a:spLocks noGrp="1"/>
          </p:cNvSpPr>
          <p:nvPr>
            <p:ph type="ctrTitle"/>
          </p:nvPr>
        </p:nvSpPr>
        <p:spPr>
          <a:xfrm>
            <a:off x="482600" y="976160"/>
            <a:ext cx="3964251" cy="2237925"/>
          </a:xfrm>
        </p:spPr>
        <p:txBody>
          <a:bodyPr vert="horz" lIns="91440" tIns="45720" rIns="91440" bIns="45720" rtlCol="0" anchor="ctr">
            <a:normAutofit/>
          </a:bodyPr>
          <a:lstStyle/>
          <a:p>
            <a:pPr>
              <a:lnSpc>
                <a:spcPct val="90000"/>
              </a:lnSpc>
            </a:pPr>
            <a:r>
              <a:rPr lang="en-US" sz="5100"/>
              <a:t>Networking in the World of IoT</a:t>
            </a:r>
          </a:p>
        </p:txBody>
      </p:sp>
      <p:sp>
        <p:nvSpPr>
          <p:cNvPr id="3" name="Subtitle 2">
            <a:extLst>
              <a:ext uri="{FF2B5EF4-FFF2-40B4-BE49-F238E27FC236}">
                <a16:creationId xmlns:a16="http://schemas.microsoft.com/office/drawing/2014/main" id="{9B7C9A0C-F567-9399-D969-7D7F826F7DA0}"/>
              </a:ext>
            </a:extLst>
          </p:cNvPr>
          <p:cNvSpPr>
            <a:spLocks noGrp="1"/>
          </p:cNvSpPr>
          <p:nvPr>
            <p:ph type="subTitle" idx="1"/>
          </p:nvPr>
        </p:nvSpPr>
        <p:spPr>
          <a:xfrm>
            <a:off x="482600" y="3408254"/>
            <a:ext cx="3964250" cy="2470031"/>
          </a:xfrm>
        </p:spPr>
        <p:txBody>
          <a:bodyPr vert="horz" lIns="91440" tIns="45720" rIns="91440" bIns="45720" rtlCol="0">
            <a:normAutofit/>
          </a:bodyPr>
          <a:lstStyle/>
          <a:p>
            <a:pPr indent="-228600">
              <a:buFont typeface="Arial" panose="020B0604020202020204" pitchFamily="34" charset="0"/>
              <a:buChar char="+"/>
            </a:pPr>
            <a:r>
              <a:rPr lang="en-US" sz="2000"/>
              <a:t>NETW191: Final Course Project</a:t>
            </a:r>
          </a:p>
          <a:p>
            <a:pPr indent="-228600">
              <a:buFont typeface="Arial" panose="020B0604020202020204" pitchFamily="34" charset="0"/>
              <a:buChar char="+"/>
            </a:pPr>
            <a:r>
              <a:rPr lang="en-US" sz="2000"/>
              <a:t>March 2024</a:t>
            </a:r>
          </a:p>
          <a:p>
            <a:pPr indent="-228600">
              <a:buFont typeface="Arial" panose="020B0604020202020204" pitchFamily="34" charset="0"/>
              <a:buChar char="+"/>
            </a:pPr>
            <a:r>
              <a:rPr lang="en-US" sz="2000"/>
              <a:t>Amberlyn Sisk</a:t>
            </a:r>
          </a:p>
          <a:p>
            <a:pPr indent="-228600">
              <a:buFont typeface="Arial" panose="020B0604020202020204" pitchFamily="34" charset="0"/>
              <a:buChar char="+"/>
            </a:pPr>
            <a:r>
              <a:rPr lang="en-US" sz="2000"/>
              <a:t>Professor Donald McCracken</a:t>
            </a:r>
          </a:p>
        </p:txBody>
      </p:sp>
      <p:pic>
        <p:nvPicPr>
          <p:cNvPr id="4" name="Picture 3" descr="Earth as a particle with gold and blue">
            <a:extLst>
              <a:ext uri="{FF2B5EF4-FFF2-40B4-BE49-F238E27FC236}">
                <a16:creationId xmlns:a16="http://schemas.microsoft.com/office/drawing/2014/main" id="{6521FBF4-2856-A462-42A0-0440205C64A6}"/>
              </a:ext>
            </a:extLst>
          </p:cNvPr>
          <p:cNvPicPr>
            <a:picLocks noChangeAspect="1"/>
          </p:cNvPicPr>
          <p:nvPr/>
        </p:nvPicPr>
        <p:blipFill rotWithShape="1">
          <a:blip r:embed="rId2">
            <a:alphaModFix/>
          </a:blip>
          <a:srcRect l="8625" r="16555"/>
          <a:stretch/>
        </p:blipFill>
        <p:spPr>
          <a:xfrm>
            <a:off x="5040694" y="489856"/>
            <a:ext cx="6588977" cy="5878282"/>
          </a:xfrm>
          <a:prstGeom prst="rect">
            <a:avLst/>
          </a:prstGeom>
        </p:spPr>
      </p:pic>
      <p:cxnSp>
        <p:nvCxnSpPr>
          <p:cNvPr id="71" name="Straight Connector 70">
            <a:extLst>
              <a:ext uri="{FF2B5EF4-FFF2-40B4-BE49-F238E27FC236}">
                <a16:creationId xmlns:a16="http://schemas.microsoft.com/office/drawing/2014/main" id="{06A9FE31-8E40-4AAC-8B90-1AD6D75205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52CE755F-6139-4A64-8874-30A9A3EFB8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2501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14" name="Rectangle 13">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6D7F29-EBC7-4B7B-D789-236B38A34DA8}"/>
              </a:ext>
            </a:extLst>
          </p:cNvPr>
          <p:cNvSpPr>
            <a:spLocks noGrp="1"/>
          </p:cNvSpPr>
          <p:nvPr>
            <p:ph type="title"/>
          </p:nvPr>
        </p:nvSpPr>
        <p:spPr>
          <a:xfrm>
            <a:off x="482601" y="976160"/>
            <a:ext cx="3888983" cy="1596913"/>
          </a:xfrm>
        </p:spPr>
        <p:txBody>
          <a:bodyPr vert="horz" lIns="91440" tIns="45720" rIns="91440" bIns="45720" rtlCol="0" anchor="ctr">
            <a:noAutofit/>
          </a:bodyPr>
          <a:lstStyle/>
          <a:p>
            <a:r>
              <a:rPr lang="en-US" sz="3600" dirty="0"/>
              <a:t>Connectivity Test</a:t>
            </a:r>
          </a:p>
        </p:txBody>
      </p:sp>
      <p:cxnSp>
        <p:nvCxnSpPr>
          <p:cNvPr id="16" name="Straight Connector 15">
            <a:extLst>
              <a:ext uri="{FF2B5EF4-FFF2-40B4-BE49-F238E27FC236}">
                <a16:creationId xmlns:a16="http://schemas.microsoft.com/office/drawing/2014/main" id="{6F9D4A57-BD34-46D7-A145-EA1AE70461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6DA5E4B2-F777-FB59-211E-9156755984E1}"/>
              </a:ext>
            </a:extLst>
          </p:cNvPr>
          <p:cNvSpPr>
            <a:spLocks noGrp="1"/>
          </p:cNvSpPr>
          <p:nvPr>
            <p:ph sz="half" idx="1"/>
          </p:nvPr>
        </p:nvSpPr>
        <p:spPr>
          <a:xfrm>
            <a:off x="545189" y="2254105"/>
            <a:ext cx="3826395" cy="3624167"/>
          </a:xfrm>
        </p:spPr>
        <p:txBody>
          <a:bodyPr vert="horz" lIns="91440" tIns="45720" rIns="91440" bIns="45720" rtlCol="0">
            <a:normAutofit/>
          </a:bodyPr>
          <a:lstStyle/>
          <a:p>
            <a:pPr marL="0" indent="0">
              <a:buNone/>
            </a:pPr>
            <a:r>
              <a:rPr lang="en-US" sz="2000"/>
              <a:t>This screenshot shows 1) the connectivity test </a:t>
            </a:r>
            <a:r>
              <a:rPr lang="en-US" sz="2000" b="1"/>
              <a:t>FROM the </a:t>
            </a:r>
            <a:r>
              <a:rPr lang="en-US" sz="2000" b="1" i="1"/>
              <a:t>Computer 2</a:t>
            </a:r>
            <a:r>
              <a:rPr lang="en-US" sz="2000" b="1"/>
              <a:t> VM TO the </a:t>
            </a:r>
            <a:r>
              <a:rPr lang="en-US" sz="2000" b="1" i="1"/>
              <a:t>SOHO Router </a:t>
            </a:r>
            <a:r>
              <a:rPr lang="en-US" sz="2000" b="1"/>
              <a:t>VM</a:t>
            </a:r>
            <a:r>
              <a:rPr lang="en-US" sz="2000"/>
              <a:t>, and 2) the connectivity test </a:t>
            </a:r>
            <a:r>
              <a:rPr lang="en-US" sz="2000" b="1"/>
              <a:t>FROM the </a:t>
            </a:r>
            <a:r>
              <a:rPr lang="en-US" sz="2000" b="1" i="1"/>
              <a:t>Computer 2</a:t>
            </a:r>
            <a:r>
              <a:rPr lang="en-US" sz="2000" b="1"/>
              <a:t> VM TO the </a:t>
            </a:r>
            <a:r>
              <a:rPr lang="en-US" sz="2000" b="1" i="1"/>
              <a:t>Computer 1</a:t>
            </a:r>
            <a:r>
              <a:rPr lang="en-US" sz="2000" b="1"/>
              <a:t> VM</a:t>
            </a:r>
            <a:r>
              <a:rPr lang="en-US" sz="2000"/>
              <a:t>.</a:t>
            </a:r>
            <a:endParaRPr lang="en-US" sz="2000" dirty="0"/>
          </a:p>
        </p:txBody>
      </p:sp>
      <p:cxnSp>
        <p:nvCxnSpPr>
          <p:cNvPr id="18" name="Straight Connector 17">
            <a:extLst>
              <a:ext uri="{FF2B5EF4-FFF2-40B4-BE49-F238E27FC236}">
                <a16:creationId xmlns:a16="http://schemas.microsoft.com/office/drawing/2014/main" id="{8ADA513F-B70D-4972-B24A-65F26C0AE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7" name="Content Placeholder 8" descr="A screenshot of a computer&#10;&#10;Description automatically generated">
            <a:extLst>
              <a:ext uri="{FF2B5EF4-FFF2-40B4-BE49-F238E27FC236}">
                <a16:creationId xmlns:a16="http://schemas.microsoft.com/office/drawing/2014/main" id="{49EEE5F9-AE13-C13E-14C6-074309B0FCC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71584" y="717406"/>
            <a:ext cx="7242340" cy="5479402"/>
          </a:xfrm>
        </p:spPr>
      </p:pic>
    </p:spTree>
    <p:extLst>
      <p:ext uri="{BB962C8B-B14F-4D97-AF65-F5344CB8AC3E}">
        <p14:creationId xmlns:p14="http://schemas.microsoft.com/office/powerpoint/2010/main" val="297042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2EEA0-1CAC-DC20-6540-A3238748F7DC}"/>
              </a:ext>
            </a:extLst>
          </p:cNvPr>
          <p:cNvSpPr>
            <a:spLocks noGrp="1"/>
          </p:cNvSpPr>
          <p:nvPr>
            <p:ph type="title"/>
          </p:nvPr>
        </p:nvSpPr>
        <p:spPr>
          <a:xfrm>
            <a:off x="482600" y="978408"/>
            <a:ext cx="10634472" cy="913022"/>
          </a:xfrm>
        </p:spPr>
        <p:txBody>
          <a:bodyPr/>
          <a:lstStyle/>
          <a:p>
            <a:r>
              <a:rPr lang="en-US" sz="4800"/>
              <a:t>IP Subnetting and Loopback Interfaces</a:t>
            </a:r>
            <a:endParaRPr lang="en-US" sz="4800" dirty="0"/>
          </a:p>
        </p:txBody>
      </p:sp>
      <p:sp>
        <p:nvSpPr>
          <p:cNvPr id="3" name="Content Placeholder 2">
            <a:extLst>
              <a:ext uri="{FF2B5EF4-FFF2-40B4-BE49-F238E27FC236}">
                <a16:creationId xmlns:a16="http://schemas.microsoft.com/office/drawing/2014/main" id="{41786D01-F0AE-BA77-D7A1-FE41D90E7D49}"/>
              </a:ext>
            </a:extLst>
          </p:cNvPr>
          <p:cNvSpPr>
            <a:spLocks noGrp="1"/>
          </p:cNvSpPr>
          <p:nvPr>
            <p:ph idx="1"/>
          </p:nvPr>
        </p:nvSpPr>
        <p:spPr>
          <a:xfrm>
            <a:off x="482600" y="1891430"/>
            <a:ext cx="10506991" cy="3988161"/>
          </a:xfrm>
        </p:spPr>
        <p:txBody>
          <a:bodyPr>
            <a:normAutofit fontScale="92500"/>
          </a:bodyPr>
          <a:lstStyle/>
          <a:p>
            <a:pPr>
              <a:buNone/>
            </a:pPr>
            <a:r>
              <a:rPr lang="en-US" sz="2400" dirty="0"/>
              <a:t>To be functional on an IP network, a host requires a unique identifier known as an Internet Protocol (IP) address. The first IP address of a subnet block represents the subnet itself. Routing devices use that address in their routing tables to reach the destination network. The last IP address of the block represents the broadcast address to which a packet can be sent to reach all hosts on the same subnet. The addresses between these two (i.e., the network address and the broadcast address) are the usable host addresses that can be assigned to hosts.</a:t>
            </a:r>
          </a:p>
          <a:p>
            <a:pPr>
              <a:buNone/>
            </a:pPr>
            <a:r>
              <a:rPr lang="en-US" sz="2400" dirty="0"/>
              <a:t>In this module, we performed IP subnetting as shown in the table on the next slide. We then added two loopback interfaces to Computer 1. Lastly, we pinged both loopback interface IP addresses to ensure they were connected correctly.</a:t>
            </a:r>
          </a:p>
          <a:p>
            <a:endParaRPr lang="en-US" dirty="0"/>
          </a:p>
        </p:txBody>
      </p:sp>
    </p:spTree>
    <p:extLst>
      <p:ext uri="{BB962C8B-B14F-4D97-AF65-F5344CB8AC3E}">
        <p14:creationId xmlns:p14="http://schemas.microsoft.com/office/powerpoint/2010/main" val="46558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70D81-E01D-446F-3157-61F517D698DB}"/>
              </a:ext>
            </a:extLst>
          </p:cNvPr>
          <p:cNvSpPr>
            <a:spLocks noGrp="1"/>
          </p:cNvSpPr>
          <p:nvPr>
            <p:ph type="title"/>
          </p:nvPr>
        </p:nvSpPr>
        <p:spPr>
          <a:xfrm>
            <a:off x="482600" y="606376"/>
            <a:ext cx="10634472" cy="744066"/>
          </a:xfrm>
        </p:spPr>
        <p:txBody>
          <a:bodyPr/>
          <a:lstStyle/>
          <a:p>
            <a:r>
              <a:rPr lang="en-US" sz="3600" dirty="0"/>
              <a:t>IP Subnetting</a:t>
            </a:r>
          </a:p>
        </p:txBody>
      </p:sp>
      <p:sp>
        <p:nvSpPr>
          <p:cNvPr id="3" name="Content Placeholder 2">
            <a:extLst>
              <a:ext uri="{FF2B5EF4-FFF2-40B4-BE49-F238E27FC236}">
                <a16:creationId xmlns:a16="http://schemas.microsoft.com/office/drawing/2014/main" id="{F4732BBF-7835-30B1-5348-806402CF2C6E}"/>
              </a:ext>
            </a:extLst>
          </p:cNvPr>
          <p:cNvSpPr>
            <a:spLocks noGrp="1"/>
          </p:cNvSpPr>
          <p:nvPr>
            <p:ph idx="1"/>
          </p:nvPr>
        </p:nvSpPr>
        <p:spPr>
          <a:xfrm>
            <a:off x="482600" y="3673622"/>
            <a:ext cx="11226800" cy="2578001"/>
          </a:xfrm>
        </p:spPr>
        <p:txBody>
          <a:bodyPr>
            <a:normAutofit fontScale="92500" lnSpcReduction="10000"/>
          </a:bodyPr>
          <a:lstStyle/>
          <a:p>
            <a:pPr marL="0" indent="0">
              <a:buNone/>
            </a:pPr>
            <a:r>
              <a:rPr lang="en-US" sz="2400" dirty="0"/>
              <a:t>This table includes </a:t>
            </a:r>
            <a:r>
              <a:rPr lang="en-US" sz="2400" b="1" dirty="0"/>
              <a:t>two /25 subnets</a:t>
            </a:r>
            <a:r>
              <a:rPr lang="en-US" sz="2400" dirty="0"/>
              <a:t>, listing</a:t>
            </a:r>
          </a:p>
          <a:p>
            <a:pPr marL="342900" indent="-342900">
              <a:buFont typeface="Arial" panose="020B0604020202020204" pitchFamily="34" charset="0"/>
              <a:buChar char="•"/>
            </a:pPr>
            <a:r>
              <a:rPr lang="en-US" sz="2400" dirty="0"/>
              <a:t>Subnet notation</a:t>
            </a:r>
          </a:p>
          <a:p>
            <a:pPr marL="342900" indent="-342900">
              <a:buFont typeface="Arial" panose="020B0604020202020204" pitchFamily="34" charset="0"/>
              <a:buChar char="•"/>
            </a:pPr>
            <a:r>
              <a:rPr lang="en-US" sz="2400" dirty="0"/>
              <a:t>Network address</a:t>
            </a:r>
          </a:p>
          <a:p>
            <a:pPr marL="342900" indent="-342900">
              <a:buFont typeface="Arial" panose="020B0604020202020204" pitchFamily="34" charset="0"/>
              <a:buChar char="•"/>
            </a:pPr>
            <a:r>
              <a:rPr lang="en-US" sz="2400" dirty="0"/>
              <a:t>First usable host address</a:t>
            </a:r>
          </a:p>
          <a:p>
            <a:pPr marL="342900" indent="-342900">
              <a:buFont typeface="Arial" panose="020B0604020202020204" pitchFamily="34" charset="0"/>
              <a:buChar char="•"/>
            </a:pPr>
            <a:r>
              <a:rPr lang="en-US" sz="2400" dirty="0"/>
              <a:t>Last usable host address</a:t>
            </a:r>
          </a:p>
          <a:p>
            <a:pPr marL="342900" indent="-342900">
              <a:buFont typeface="Arial" panose="020B0604020202020204" pitchFamily="34" charset="0"/>
              <a:buChar char="•"/>
            </a:pPr>
            <a:r>
              <a:rPr lang="en-US" sz="2400" dirty="0"/>
              <a:t>Broadcast address</a:t>
            </a:r>
          </a:p>
          <a:p>
            <a:endParaRPr lang="en-US" dirty="0"/>
          </a:p>
        </p:txBody>
      </p:sp>
      <p:pic>
        <p:nvPicPr>
          <p:cNvPr id="5" name="Picture 4">
            <a:extLst>
              <a:ext uri="{FF2B5EF4-FFF2-40B4-BE49-F238E27FC236}">
                <a16:creationId xmlns:a16="http://schemas.microsoft.com/office/drawing/2014/main" id="{6D15A64E-BA09-5624-C2EB-96D7CD46331B}"/>
              </a:ext>
            </a:extLst>
          </p:cNvPr>
          <p:cNvPicPr>
            <a:picLocks noChangeAspect="1"/>
          </p:cNvPicPr>
          <p:nvPr/>
        </p:nvPicPr>
        <p:blipFill>
          <a:blip r:embed="rId2"/>
          <a:stretch>
            <a:fillRect/>
          </a:stretch>
        </p:blipFill>
        <p:spPr>
          <a:xfrm>
            <a:off x="482600" y="1350442"/>
            <a:ext cx="11226800" cy="2078558"/>
          </a:xfrm>
          <a:prstGeom prst="rect">
            <a:avLst/>
          </a:prstGeom>
        </p:spPr>
      </p:pic>
    </p:spTree>
    <p:extLst>
      <p:ext uri="{BB962C8B-B14F-4D97-AF65-F5344CB8AC3E}">
        <p14:creationId xmlns:p14="http://schemas.microsoft.com/office/powerpoint/2010/main" val="33593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14" name="Rectangle 13">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6D7F29-EBC7-4B7B-D789-236B38A34DA8}"/>
              </a:ext>
            </a:extLst>
          </p:cNvPr>
          <p:cNvSpPr>
            <a:spLocks noGrp="1"/>
          </p:cNvSpPr>
          <p:nvPr>
            <p:ph type="title"/>
          </p:nvPr>
        </p:nvSpPr>
        <p:spPr>
          <a:xfrm>
            <a:off x="482601" y="976161"/>
            <a:ext cx="3888983" cy="1108262"/>
          </a:xfrm>
        </p:spPr>
        <p:txBody>
          <a:bodyPr vert="horz" lIns="91440" tIns="45720" rIns="91440" bIns="45720" rtlCol="0" anchor="ctr">
            <a:noAutofit/>
          </a:bodyPr>
          <a:lstStyle/>
          <a:p>
            <a:r>
              <a:rPr lang="en-US" sz="3600" dirty="0"/>
              <a:t>Loopback Interfaces</a:t>
            </a:r>
          </a:p>
        </p:txBody>
      </p:sp>
      <p:cxnSp>
        <p:nvCxnSpPr>
          <p:cNvPr id="16" name="Straight Connector 15">
            <a:extLst>
              <a:ext uri="{FF2B5EF4-FFF2-40B4-BE49-F238E27FC236}">
                <a16:creationId xmlns:a16="http://schemas.microsoft.com/office/drawing/2014/main" id="{6F9D4A57-BD34-46D7-A145-EA1AE70461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6DA5E4B2-F777-FB59-211E-9156755984E1}"/>
              </a:ext>
            </a:extLst>
          </p:cNvPr>
          <p:cNvSpPr>
            <a:spLocks noGrp="1"/>
          </p:cNvSpPr>
          <p:nvPr>
            <p:ph sz="half" idx="1"/>
          </p:nvPr>
        </p:nvSpPr>
        <p:spPr>
          <a:xfrm>
            <a:off x="545189" y="2402958"/>
            <a:ext cx="3826395" cy="3475314"/>
          </a:xfrm>
        </p:spPr>
        <p:txBody>
          <a:bodyPr vert="horz" lIns="91440" tIns="45720" rIns="91440" bIns="45720" rtlCol="0">
            <a:normAutofit/>
          </a:bodyPr>
          <a:lstStyle/>
          <a:p>
            <a:pPr marL="0" indent="0">
              <a:buNone/>
            </a:pPr>
            <a:r>
              <a:rPr lang="en-US" sz="2000" dirty="0"/>
              <a:t>This screenshot shows </a:t>
            </a:r>
            <a:r>
              <a:rPr lang="en-US" sz="2000" b="1" dirty="0"/>
              <a:t>both Loopback1 and Loopback2 interfaces</a:t>
            </a:r>
            <a:r>
              <a:rPr lang="en-US" sz="2000" dirty="0"/>
              <a:t> and their correct </a:t>
            </a:r>
            <a:r>
              <a:rPr lang="en-US" sz="2000" b="1" dirty="0"/>
              <a:t>IPv4 addresses</a:t>
            </a:r>
            <a:r>
              <a:rPr lang="en-US" sz="2000" dirty="0"/>
              <a:t>.</a:t>
            </a:r>
          </a:p>
        </p:txBody>
      </p:sp>
      <p:cxnSp>
        <p:nvCxnSpPr>
          <p:cNvPr id="18" name="Straight Connector 17">
            <a:extLst>
              <a:ext uri="{FF2B5EF4-FFF2-40B4-BE49-F238E27FC236}">
                <a16:creationId xmlns:a16="http://schemas.microsoft.com/office/drawing/2014/main" id="{8ADA513F-B70D-4972-B24A-65F26C0AE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6" name="Content Placeholder 8" descr="A computer screen shot of a computer&#10;&#10;Description automatically generated">
            <a:extLst>
              <a:ext uri="{FF2B5EF4-FFF2-40B4-BE49-F238E27FC236}">
                <a16:creationId xmlns:a16="http://schemas.microsoft.com/office/drawing/2014/main" id="{2F7F9602-19DC-9C6C-CE2B-B6D8C14565E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5683" y="733570"/>
            <a:ext cx="6983988" cy="5369911"/>
          </a:xfrm>
        </p:spPr>
      </p:pic>
    </p:spTree>
    <p:extLst>
      <p:ext uri="{BB962C8B-B14F-4D97-AF65-F5344CB8AC3E}">
        <p14:creationId xmlns:p14="http://schemas.microsoft.com/office/powerpoint/2010/main" val="376822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14" name="Rectangle 13">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6D7F29-EBC7-4B7B-D789-236B38A34DA8}"/>
              </a:ext>
            </a:extLst>
          </p:cNvPr>
          <p:cNvSpPr>
            <a:spLocks noGrp="1"/>
          </p:cNvSpPr>
          <p:nvPr>
            <p:ph type="title"/>
          </p:nvPr>
        </p:nvSpPr>
        <p:spPr>
          <a:xfrm>
            <a:off x="482601" y="976161"/>
            <a:ext cx="3888983" cy="1108262"/>
          </a:xfrm>
        </p:spPr>
        <p:txBody>
          <a:bodyPr vert="horz" lIns="91440" tIns="45720" rIns="91440" bIns="45720" rtlCol="0" anchor="ctr">
            <a:noAutofit/>
          </a:bodyPr>
          <a:lstStyle/>
          <a:p>
            <a:r>
              <a:rPr lang="en-US" sz="3600" dirty="0"/>
              <a:t>Connectivity Tests</a:t>
            </a:r>
          </a:p>
        </p:txBody>
      </p:sp>
      <p:cxnSp>
        <p:nvCxnSpPr>
          <p:cNvPr id="16" name="Straight Connector 15">
            <a:extLst>
              <a:ext uri="{FF2B5EF4-FFF2-40B4-BE49-F238E27FC236}">
                <a16:creationId xmlns:a16="http://schemas.microsoft.com/office/drawing/2014/main" id="{6F9D4A57-BD34-46D7-A145-EA1AE70461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6DA5E4B2-F777-FB59-211E-9156755984E1}"/>
              </a:ext>
            </a:extLst>
          </p:cNvPr>
          <p:cNvSpPr>
            <a:spLocks noGrp="1"/>
          </p:cNvSpPr>
          <p:nvPr>
            <p:ph sz="half" idx="1"/>
          </p:nvPr>
        </p:nvSpPr>
        <p:spPr>
          <a:xfrm>
            <a:off x="545189" y="2402958"/>
            <a:ext cx="3826395" cy="3475314"/>
          </a:xfrm>
        </p:spPr>
        <p:txBody>
          <a:bodyPr vert="horz" lIns="91440" tIns="45720" rIns="91440" bIns="45720" rtlCol="0">
            <a:normAutofit/>
          </a:bodyPr>
          <a:lstStyle/>
          <a:p>
            <a:pPr marL="0" indent="0">
              <a:buNone/>
            </a:pPr>
            <a:r>
              <a:rPr lang="en-US" sz="2000" dirty="0"/>
              <a:t>This screenshot shows </a:t>
            </a:r>
            <a:r>
              <a:rPr lang="en-US" sz="2000" b="1" dirty="0"/>
              <a:t>two successful ping tests</a:t>
            </a:r>
            <a:r>
              <a:rPr lang="en-US" sz="2000" dirty="0"/>
              <a:t>: </a:t>
            </a:r>
          </a:p>
          <a:p>
            <a:pPr>
              <a:buAutoNum type="arabicParenR"/>
            </a:pPr>
            <a:r>
              <a:rPr lang="en-US" sz="2000" b="1" dirty="0"/>
              <a:t> from</a:t>
            </a:r>
            <a:r>
              <a:rPr lang="en-US" sz="2000" dirty="0"/>
              <a:t> the Computer 1 VM </a:t>
            </a:r>
            <a:r>
              <a:rPr lang="en-US" sz="2000" b="1" dirty="0"/>
              <a:t>to</a:t>
            </a:r>
            <a:r>
              <a:rPr lang="en-US" sz="2000" dirty="0"/>
              <a:t> the Loopback 1 interface</a:t>
            </a:r>
          </a:p>
          <a:p>
            <a:pPr>
              <a:buAutoNum type="arabicParenR"/>
            </a:pPr>
            <a:r>
              <a:rPr lang="en-US" sz="2000" b="1" dirty="0"/>
              <a:t> from</a:t>
            </a:r>
            <a:r>
              <a:rPr lang="en-US" sz="2000" dirty="0"/>
              <a:t> the Computer 1 VM </a:t>
            </a:r>
            <a:r>
              <a:rPr lang="en-US" sz="2000" b="1" dirty="0"/>
              <a:t>to</a:t>
            </a:r>
            <a:r>
              <a:rPr lang="en-US" sz="2000" dirty="0"/>
              <a:t> the Loopback 2 interface</a:t>
            </a:r>
          </a:p>
        </p:txBody>
      </p:sp>
      <p:cxnSp>
        <p:nvCxnSpPr>
          <p:cNvPr id="18" name="Straight Connector 17">
            <a:extLst>
              <a:ext uri="{FF2B5EF4-FFF2-40B4-BE49-F238E27FC236}">
                <a16:creationId xmlns:a16="http://schemas.microsoft.com/office/drawing/2014/main" id="{8ADA513F-B70D-4972-B24A-65F26C0AE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7" name="Content Placeholder 8" descr="A screenshot of a computer&#10;&#10;Description automatically generated">
            <a:extLst>
              <a:ext uri="{FF2B5EF4-FFF2-40B4-BE49-F238E27FC236}">
                <a16:creationId xmlns:a16="http://schemas.microsoft.com/office/drawing/2014/main" id="{CBBECC80-90E8-5DA3-56E2-52BDDE15523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41705" y="801632"/>
            <a:ext cx="6877663" cy="5230048"/>
          </a:xfrm>
        </p:spPr>
      </p:pic>
    </p:spTree>
    <p:extLst>
      <p:ext uri="{BB962C8B-B14F-4D97-AF65-F5344CB8AC3E}">
        <p14:creationId xmlns:p14="http://schemas.microsoft.com/office/powerpoint/2010/main" val="152877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C2EEA0-1CAC-DC20-6540-A3238748F7DC}"/>
              </a:ext>
            </a:extLst>
          </p:cNvPr>
          <p:cNvSpPr>
            <a:spLocks noGrp="1"/>
          </p:cNvSpPr>
          <p:nvPr>
            <p:ph type="title"/>
          </p:nvPr>
        </p:nvSpPr>
        <p:spPr>
          <a:xfrm>
            <a:off x="482601" y="865128"/>
            <a:ext cx="5613398" cy="5261895"/>
          </a:xfrm>
        </p:spPr>
        <p:txBody>
          <a:bodyPr anchor="ctr">
            <a:normAutofit/>
          </a:bodyPr>
          <a:lstStyle/>
          <a:p>
            <a:r>
              <a:rPr lang="en-US"/>
              <a:t>Visio Network Diagram</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5" name="Content Placeholder 2">
            <a:extLst>
              <a:ext uri="{FF2B5EF4-FFF2-40B4-BE49-F238E27FC236}">
                <a16:creationId xmlns:a16="http://schemas.microsoft.com/office/drawing/2014/main" id="{DAC6AE7F-A081-3295-8AE9-0C76CD1B4B32}"/>
              </a:ext>
            </a:extLst>
          </p:cNvPr>
          <p:cNvGraphicFramePr>
            <a:graphicFrameLocks noGrp="1"/>
          </p:cNvGraphicFramePr>
          <p:nvPr>
            <p:ph idx="1"/>
            <p:extLst>
              <p:ext uri="{D42A27DB-BD31-4B8C-83A1-F6EECF244321}">
                <p14:modId xmlns:p14="http://schemas.microsoft.com/office/powerpoint/2010/main" val="3114718943"/>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377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14" name="Rectangle 13">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6D7F29-EBC7-4B7B-D789-236B38A34DA8}"/>
              </a:ext>
            </a:extLst>
          </p:cNvPr>
          <p:cNvSpPr>
            <a:spLocks noGrp="1"/>
          </p:cNvSpPr>
          <p:nvPr>
            <p:ph type="title"/>
          </p:nvPr>
        </p:nvSpPr>
        <p:spPr>
          <a:xfrm>
            <a:off x="482601" y="976161"/>
            <a:ext cx="3888983" cy="1108262"/>
          </a:xfrm>
        </p:spPr>
        <p:txBody>
          <a:bodyPr vert="horz" lIns="91440" tIns="45720" rIns="91440" bIns="45720" rtlCol="0" anchor="ctr">
            <a:noAutofit/>
          </a:bodyPr>
          <a:lstStyle/>
          <a:p>
            <a:r>
              <a:rPr lang="en-US" sz="3600"/>
              <a:t>Microsoft Visio Network Diagram</a:t>
            </a:r>
            <a:endParaRPr lang="en-US" sz="3600" dirty="0"/>
          </a:p>
        </p:txBody>
      </p:sp>
      <p:cxnSp>
        <p:nvCxnSpPr>
          <p:cNvPr id="16" name="Straight Connector 15">
            <a:extLst>
              <a:ext uri="{FF2B5EF4-FFF2-40B4-BE49-F238E27FC236}">
                <a16:creationId xmlns:a16="http://schemas.microsoft.com/office/drawing/2014/main" id="{6F9D4A57-BD34-46D7-A145-EA1AE70461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6DA5E4B2-F777-FB59-211E-9156755984E1}"/>
              </a:ext>
            </a:extLst>
          </p:cNvPr>
          <p:cNvSpPr>
            <a:spLocks noGrp="1"/>
          </p:cNvSpPr>
          <p:nvPr>
            <p:ph sz="half" idx="1"/>
          </p:nvPr>
        </p:nvSpPr>
        <p:spPr>
          <a:xfrm>
            <a:off x="545189" y="2402958"/>
            <a:ext cx="3826395" cy="3475314"/>
          </a:xfrm>
        </p:spPr>
        <p:txBody>
          <a:bodyPr vert="horz" lIns="91440" tIns="45720" rIns="91440" bIns="45720" rtlCol="0">
            <a:normAutofit/>
          </a:bodyPr>
          <a:lstStyle/>
          <a:p>
            <a:pPr marL="0" indent="0">
              <a:buNone/>
            </a:pPr>
            <a:r>
              <a:rPr lang="en-US" sz="2000"/>
              <a:t>This diagram illustrates </a:t>
            </a:r>
            <a:r>
              <a:rPr lang="en-US" sz="2000" b="1"/>
              <a:t>the interconnection </a:t>
            </a:r>
            <a:r>
              <a:rPr lang="en-US" sz="2000"/>
              <a:t>of the Computer 1 VM, the Computer 2 VM, and the SOHO Router VM along with proper </a:t>
            </a:r>
            <a:r>
              <a:rPr lang="en-US" sz="2000" b="1"/>
              <a:t>IP addresses </a:t>
            </a:r>
            <a:r>
              <a:rPr lang="en-US" sz="2000"/>
              <a:t>and </a:t>
            </a:r>
            <a:r>
              <a:rPr lang="en-US" sz="2000" b="1"/>
              <a:t>labeling</a:t>
            </a:r>
            <a:r>
              <a:rPr lang="en-US" sz="2000"/>
              <a:t>.</a:t>
            </a:r>
            <a:endParaRPr lang="en-US" sz="2000" dirty="0"/>
          </a:p>
        </p:txBody>
      </p:sp>
      <p:cxnSp>
        <p:nvCxnSpPr>
          <p:cNvPr id="18" name="Straight Connector 17">
            <a:extLst>
              <a:ext uri="{FF2B5EF4-FFF2-40B4-BE49-F238E27FC236}">
                <a16:creationId xmlns:a16="http://schemas.microsoft.com/office/drawing/2014/main" id="{8ADA513F-B70D-4972-B24A-65F26C0AE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6" name="Content Placeholder 8" descr="A diagram of computer network&#10;&#10;Description automatically generated">
            <a:extLst>
              <a:ext uri="{FF2B5EF4-FFF2-40B4-BE49-F238E27FC236}">
                <a16:creationId xmlns:a16="http://schemas.microsoft.com/office/drawing/2014/main" id="{1EE1E347-D514-5E5C-055B-2D257274CEB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71584" y="765104"/>
            <a:ext cx="7005253" cy="5327791"/>
          </a:xfrm>
        </p:spPr>
      </p:pic>
    </p:spTree>
    <p:extLst>
      <p:ext uri="{BB962C8B-B14F-4D97-AF65-F5344CB8AC3E}">
        <p14:creationId xmlns:p14="http://schemas.microsoft.com/office/powerpoint/2010/main" val="247947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34B9DE3-1715-4EE3-99FA-C9BC12F5D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ud shaped hard drive with cables">
            <a:extLst>
              <a:ext uri="{FF2B5EF4-FFF2-40B4-BE49-F238E27FC236}">
                <a16:creationId xmlns:a16="http://schemas.microsoft.com/office/drawing/2014/main" id="{687AA81D-3F0D-1A2A-DA94-FE171A8682A1}"/>
              </a:ext>
            </a:extLst>
          </p:cNvPr>
          <p:cNvPicPr>
            <a:picLocks noChangeAspect="1"/>
          </p:cNvPicPr>
          <p:nvPr/>
        </p:nvPicPr>
        <p:blipFill rotWithShape="1">
          <a:blip r:embed="rId2">
            <a:alphaModFix amt="40000"/>
          </a:blip>
          <a:srcRect t="1722" r="-1" b="-1"/>
          <a:stretch/>
        </p:blipFill>
        <p:spPr>
          <a:xfrm>
            <a:off x="20" y="10"/>
            <a:ext cx="12188932" cy="6857990"/>
          </a:xfrm>
          <a:prstGeom prst="rect">
            <a:avLst/>
          </a:prstGeom>
        </p:spPr>
      </p:pic>
      <p:sp>
        <p:nvSpPr>
          <p:cNvPr id="2" name="Title 1">
            <a:extLst>
              <a:ext uri="{FF2B5EF4-FFF2-40B4-BE49-F238E27FC236}">
                <a16:creationId xmlns:a16="http://schemas.microsoft.com/office/drawing/2014/main" id="{74C2EEA0-1CAC-DC20-6540-A3238748F7DC}"/>
              </a:ext>
            </a:extLst>
          </p:cNvPr>
          <p:cNvSpPr>
            <a:spLocks noGrp="1"/>
          </p:cNvSpPr>
          <p:nvPr>
            <p:ph type="title"/>
          </p:nvPr>
        </p:nvSpPr>
        <p:spPr>
          <a:xfrm>
            <a:off x="482601" y="799418"/>
            <a:ext cx="5613398" cy="2929357"/>
          </a:xfrm>
        </p:spPr>
        <p:txBody>
          <a:bodyPr anchor="t">
            <a:normAutofit/>
          </a:bodyPr>
          <a:lstStyle/>
          <a:p>
            <a:r>
              <a:rPr lang="en-US" sz="6100">
                <a:solidFill>
                  <a:srgbClr val="FFFFFF"/>
                </a:solidFill>
              </a:rPr>
              <a:t>SOHO Wireless Network Security</a:t>
            </a:r>
          </a:p>
        </p:txBody>
      </p:sp>
      <p:cxnSp>
        <p:nvCxnSpPr>
          <p:cNvPr id="13" name="Straight Connector 12">
            <a:extLst>
              <a:ext uri="{FF2B5EF4-FFF2-40B4-BE49-F238E27FC236}">
                <a16:creationId xmlns:a16="http://schemas.microsoft.com/office/drawing/2014/main" id="{6108BD3D-CFD0-4A15-ACF6-EBC254CD7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41786D01-F0AE-BA77-D7A1-FE41D90E7D49}"/>
              </a:ext>
            </a:extLst>
          </p:cNvPr>
          <p:cNvSpPr>
            <a:spLocks noGrp="1"/>
          </p:cNvSpPr>
          <p:nvPr>
            <p:ph idx="1"/>
          </p:nvPr>
        </p:nvSpPr>
        <p:spPr>
          <a:xfrm>
            <a:off x="6095999" y="3728775"/>
            <a:ext cx="5533671" cy="2299681"/>
          </a:xfrm>
        </p:spPr>
        <p:txBody>
          <a:bodyPr anchor="b">
            <a:normAutofit/>
          </a:bodyPr>
          <a:lstStyle/>
          <a:p>
            <a:pPr algn="r">
              <a:lnSpc>
                <a:spcPct val="90000"/>
              </a:lnSpc>
              <a:buNone/>
            </a:pPr>
            <a:r>
              <a:rPr lang="en-US" sz="1900">
                <a:solidFill>
                  <a:srgbClr val="FFFFFF"/>
                </a:solidFill>
              </a:rPr>
              <a:t>In this module, we explored router configurations that could be used to add protection to a SOHO network. We explored these configurations at </a:t>
            </a:r>
            <a:r>
              <a:rPr lang="en-US" sz="1900">
                <a:solidFill>
                  <a:srgbClr val="FFFFFF"/>
                </a:solidFill>
                <a:hlinkClick r:id="rId3"/>
              </a:rPr>
              <a:t>https://www.tp-link.com/us/support/emulators</a:t>
            </a:r>
            <a:r>
              <a:rPr lang="en-US" sz="1900">
                <a:solidFill>
                  <a:srgbClr val="FFFFFF"/>
                </a:solidFill>
              </a:rPr>
              <a:t>. We found the default username and password for the router, explored static and dynamic IP assignments, learned about MAC filtering, and looked at Wi-Fi security protocols. </a:t>
            </a:r>
          </a:p>
          <a:p>
            <a:pPr algn="r">
              <a:lnSpc>
                <a:spcPct val="90000"/>
              </a:lnSpc>
            </a:pPr>
            <a:endParaRPr lang="en-US" sz="1900">
              <a:solidFill>
                <a:srgbClr val="FFFFFF"/>
              </a:solidFill>
            </a:endParaRPr>
          </a:p>
        </p:txBody>
      </p:sp>
      <p:cxnSp>
        <p:nvCxnSpPr>
          <p:cNvPr id="15" name="Straight Connector 14">
            <a:extLst>
              <a:ext uri="{FF2B5EF4-FFF2-40B4-BE49-F238E27FC236}">
                <a16:creationId xmlns:a16="http://schemas.microsoft.com/office/drawing/2014/main" id="{DB2019E5-6C31-4640-A135-6BBA7FFCF6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3396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2EEA0-1CAC-DC20-6540-A3238748F7DC}"/>
              </a:ext>
            </a:extLst>
          </p:cNvPr>
          <p:cNvSpPr>
            <a:spLocks noGrp="1"/>
          </p:cNvSpPr>
          <p:nvPr>
            <p:ph type="title"/>
          </p:nvPr>
        </p:nvSpPr>
        <p:spPr>
          <a:xfrm>
            <a:off x="482600" y="978408"/>
            <a:ext cx="10634472" cy="913022"/>
          </a:xfrm>
        </p:spPr>
        <p:txBody>
          <a:bodyPr/>
          <a:lstStyle/>
          <a:p>
            <a:r>
              <a:rPr lang="en-US" sz="3600" dirty="0"/>
              <a:t>SOHO Wireless Network Security 1 of 3</a:t>
            </a:r>
          </a:p>
        </p:txBody>
      </p:sp>
      <p:sp>
        <p:nvSpPr>
          <p:cNvPr id="3" name="Content Placeholder 2">
            <a:extLst>
              <a:ext uri="{FF2B5EF4-FFF2-40B4-BE49-F238E27FC236}">
                <a16:creationId xmlns:a16="http://schemas.microsoft.com/office/drawing/2014/main" id="{41786D01-F0AE-BA77-D7A1-FE41D90E7D49}"/>
              </a:ext>
            </a:extLst>
          </p:cNvPr>
          <p:cNvSpPr>
            <a:spLocks noGrp="1"/>
          </p:cNvSpPr>
          <p:nvPr>
            <p:ph idx="1"/>
          </p:nvPr>
        </p:nvSpPr>
        <p:spPr>
          <a:xfrm>
            <a:off x="482600" y="1891430"/>
            <a:ext cx="10506991" cy="3988161"/>
          </a:xfrm>
        </p:spPr>
        <p:txBody>
          <a:bodyPr>
            <a:normAutofit fontScale="77500" lnSpcReduction="20000"/>
          </a:bodyPr>
          <a:lstStyle/>
          <a:p>
            <a:pPr marL="0" indent="0">
              <a:buNone/>
            </a:pPr>
            <a:r>
              <a:rPr lang="en-US" sz="2400" dirty="0"/>
              <a:t>1. What are the factory default username and password of a TP-Link router? Why is it important to change the default username and password of a SOHO router? </a:t>
            </a:r>
          </a:p>
          <a:p>
            <a:pPr marL="0" indent="0">
              <a:buNone/>
            </a:pPr>
            <a:r>
              <a:rPr lang="en-US" sz="2400" dirty="0"/>
              <a:t>Answer: The factory default username and password of a TP-Link router are both “admin”. It is important to change the username and password of a SOHO router to protect your router from being hacked.</a:t>
            </a:r>
          </a:p>
          <a:p>
            <a:pPr marL="0" indent="0">
              <a:buNone/>
            </a:pPr>
            <a:endParaRPr lang="en-US" sz="2400" dirty="0"/>
          </a:p>
          <a:p>
            <a:pPr marL="0" indent="0">
              <a:buNone/>
            </a:pPr>
            <a:r>
              <a:rPr lang="en-US" sz="2400" dirty="0"/>
              <a:t>2. To protect a SOHO wireless network with a small number of devices, which address management method provides more control, configuring the device IP addresses manually (static IP) or using a DHCP server (dynamic IP)? Why?</a:t>
            </a:r>
          </a:p>
          <a:p>
            <a:pPr marL="0" indent="0">
              <a:buNone/>
            </a:pPr>
            <a:r>
              <a:rPr lang="en-US" sz="2400" dirty="0"/>
              <a:t>Answer: Configuring a SOHO wireless network manually with a static IP address provides more control. “While static IPs offer more control over network access and can be used for remote access, they do have their drawbacks as well. On the other hand, dynamic IPs can provide better security but with a lack of control over who has access to the network.” (</a:t>
            </a:r>
            <a:r>
              <a:rPr lang="en-US" sz="2400" dirty="0" err="1"/>
              <a:t>Popovici</a:t>
            </a:r>
            <a:r>
              <a:rPr lang="en-US" sz="2400" dirty="0"/>
              <a:t>, 2024)</a:t>
            </a:r>
          </a:p>
          <a:p>
            <a:endParaRPr lang="en-US" dirty="0"/>
          </a:p>
        </p:txBody>
      </p:sp>
    </p:spTree>
    <p:extLst>
      <p:ext uri="{BB962C8B-B14F-4D97-AF65-F5344CB8AC3E}">
        <p14:creationId xmlns:p14="http://schemas.microsoft.com/office/powerpoint/2010/main" val="170475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2EEA0-1CAC-DC20-6540-A3238748F7DC}"/>
              </a:ext>
            </a:extLst>
          </p:cNvPr>
          <p:cNvSpPr>
            <a:spLocks noGrp="1"/>
          </p:cNvSpPr>
          <p:nvPr>
            <p:ph type="title"/>
          </p:nvPr>
        </p:nvSpPr>
        <p:spPr>
          <a:xfrm>
            <a:off x="482600" y="978408"/>
            <a:ext cx="10634472" cy="913022"/>
          </a:xfrm>
        </p:spPr>
        <p:txBody>
          <a:bodyPr/>
          <a:lstStyle/>
          <a:p>
            <a:r>
              <a:rPr lang="en-US" sz="3600" dirty="0"/>
              <a:t>SOHO Wireless Network Security 2 of 3</a:t>
            </a:r>
          </a:p>
        </p:txBody>
      </p:sp>
      <p:sp>
        <p:nvSpPr>
          <p:cNvPr id="3" name="Content Placeholder 2">
            <a:extLst>
              <a:ext uri="{FF2B5EF4-FFF2-40B4-BE49-F238E27FC236}">
                <a16:creationId xmlns:a16="http://schemas.microsoft.com/office/drawing/2014/main" id="{41786D01-F0AE-BA77-D7A1-FE41D90E7D49}"/>
              </a:ext>
            </a:extLst>
          </p:cNvPr>
          <p:cNvSpPr>
            <a:spLocks noGrp="1"/>
          </p:cNvSpPr>
          <p:nvPr>
            <p:ph idx="1"/>
          </p:nvPr>
        </p:nvSpPr>
        <p:spPr>
          <a:xfrm>
            <a:off x="482600" y="1891430"/>
            <a:ext cx="10506991" cy="3988161"/>
          </a:xfrm>
        </p:spPr>
        <p:txBody>
          <a:bodyPr>
            <a:normAutofit fontScale="70000" lnSpcReduction="20000"/>
          </a:bodyPr>
          <a:lstStyle/>
          <a:p>
            <a:pPr marL="0" indent="0">
              <a:buNone/>
            </a:pPr>
            <a:r>
              <a:rPr lang="en-US" sz="2400" dirty="0"/>
              <a:t>3. What does MAC filtering do? If needed, when would you use deny filtering rules and when would you use allow filtering rules? What happens to devices that want to connect, if the “Allow the stations specified by any enabled entries in the list to access” function is enabled but there are no entries in the list?</a:t>
            </a:r>
          </a:p>
          <a:p>
            <a:pPr marL="0" indent="0">
              <a:buNone/>
            </a:pPr>
            <a:r>
              <a:rPr lang="en-US" sz="2400" dirty="0"/>
              <a:t>Answer: MAC filtering allows you to control the wireless stations accessing the AP. You would deny filtering rules to block specific devices, and you would allow filtering rules to let only certain agreed devices connect. If the “Allow the stations specified by any enabled entries in the list to access” function is enabled but there are no entries in the list, no wireless stations can access the AP.</a:t>
            </a:r>
          </a:p>
          <a:p>
            <a:pPr marL="0" indent="0">
              <a:buNone/>
            </a:pPr>
            <a:endParaRPr lang="en-US" sz="2400" dirty="0"/>
          </a:p>
          <a:p>
            <a:pPr marL="0" indent="0">
              <a:buNone/>
            </a:pPr>
            <a:r>
              <a:rPr lang="en-US" sz="2400" dirty="0"/>
              <a:t>4. What wireless security settings are displayed on the Wireless Security page? Which one is recommended by the vendor? Why? </a:t>
            </a:r>
          </a:p>
          <a:p>
            <a:pPr marL="0" indent="0">
              <a:buNone/>
            </a:pPr>
            <a:r>
              <a:rPr lang="en-US" sz="2400" dirty="0"/>
              <a:t>Answer: The wireless security settings that are displayed are: Disable Wireless Security, WPA/WPA2 – Personal, WPA/WPA2 – Enterprise, and WEP. WPA/WPA2– Personal is recommended by the vendor because you select WPA based on a pre-shared passphrase. This allows you to choose a version, encryption type, wireless password and a group key update period.</a:t>
            </a:r>
          </a:p>
          <a:p>
            <a:endParaRPr lang="en-US" dirty="0"/>
          </a:p>
        </p:txBody>
      </p:sp>
    </p:spTree>
    <p:extLst>
      <p:ext uri="{BB962C8B-B14F-4D97-AF65-F5344CB8AC3E}">
        <p14:creationId xmlns:p14="http://schemas.microsoft.com/office/powerpoint/2010/main" val="209835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2EEA0-1CAC-DC20-6540-A3238748F7DC}"/>
              </a:ext>
            </a:extLst>
          </p:cNvPr>
          <p:cNvSpPr>
            <a:spLocks noGrp="1"/>
          </p:cNvSpPr>
          <p:nvPr>
            <p:ph type="title"/>
          </p:nvPr>
        </p:nvSpPr>
        <p:spPr>
          <a:xfrm>
            <a:off x="482600" y="978408"/>
            <a:ext cx="10634472" cy="913022"/>
          </a:xfrm>
        </p:spPr>
        <p:txBody>
          <a:bodyPr/>
          <a:lstStyle/>
          <a:p>
            <a:r>
              <a:rPr lang="en-US" sz="5400" dirty="0"/>
              <a:t>Intro</a:t>
            </a:r>
          </a:p>
        </p:txBody>
      </p:sp>
      <p:sp>
        <p:nvSpPr>
          <p:cNvPr id="3" name="Content Placeholder 2">
            <a:extLst>
              <a:ext uri="{FF2B5EF4-FFF2-40B4-BE49-F238E27FC236}">
                <a16:creationId xmlns:a16="http://schemas.microsoft.com/office/drawing/2014/main" id="{41786D01-F0AE-BA77-D7A1-FE41D90E7D49}"/>
              </a:ext>
            </a:extLst>
          </p:cNvPr>
          <p:cNvSpPr>
            <a:spLocks noGrp="1"/>
          </p:cNvSpPr>
          <p:nvPr>
            <p:ph idx="1"/>
          </p:nvPr>
        </p:nvSpPr>
        <p:spPr>
          <a:xfrm>
            <a:off x="482600" y="1891430"/>
            <a:ext cx="10506991" cy="3988161"/>
          </a:xfrm>
        </p:spPr>
        <p:txBody>
          <a:bodyPr/>
          <a:lstStyle/>
          <a:p>
            <a:r>
              <a:rPr lang="en-US" dirty="0"/>
              <a:t>This project covers the fundamentals of networking that play a vital role in the world of IoT. The following slides will cover:</a:t>
            </a:r>
          </a:p>
          <a:p>
            <a:pPr marL="342900" indent="-342900">
              <a:buFont typeface="Arial" panose="020B0604020202020204" pitchFamily="34" charset="0"/>
              <a:buChar char="•"/>
            </a:pPr>
            <a:r>
              <a:rPr lang="en-US" dirty="0"/>
              <a:t>SOHO router configurations</a:t>
            </a:r>
          </a:p>
          <a:p>
            <a:pPr marL="342900" indent="-342900">
              <a:buFont typeface="Arial" panose="020B0604020202020204" pitchFamily="34" charset="0"/>
              <a:buChar char="•"/>
            </a:pPr>
            <a:r>
              <a:rPr lang="en-US" dirty="0"/>
              <a:t>Subnetting</a:t>
            </a:r>
          </a:p>
          <a:p>
            <a:pPr marL="342900" indent="-342900">
              <a:buFont typeface="Arial" panose="020B0604020202020204" pitchFamily="34" charset="0"/>
              <a:buChar char="•"/>
            </a:pPr>
            <a:r>
              <a:rPr lang="en-US" dirty="0"/>
              <a:t>connectivity testing</a:t>
            </a:r>
          </a:p>
          <a:p>
            <a:pPr marL="342900" indent="-342900">
              <a:buFont typeface="Arial" panose="020B0604020202020204" pitchFamily="34" charset="0"/>
              <a:buChar char="•"/>
            </a:pPr>
            <a:r>
              <a:rPr lang="en-US" dirty="0"/>
              <a:t>network documentation</a:t>
            </a:r>
          </a:p>
          <a:p>
            <a:pPr marL="342900" indent="-342900">
              <a:buFont typeface="Arial" panose="020B0604020202020204" pitchFamily="34" charset="0"/>
              <a:buChar char="•"/>
            </a:pPr>
            <a:r>
              <a:rPr lang="en-US" dirty="0"/>
              <a:t>SOHO wireless network security.</a:t>
            </a:r>
          </a:p>
        </p:txBody>
      </p:sp>
    </p:spTree>
    <p:extLst>
      <p:ext uri="{BB962C8B-B14F-4D97-AF65-F5344CB8AC3E}">
        <p14:creationId xmlns:p14="http://schemas.microsoft.com/office/powerpoint/2010/main" val="211503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2EEA0-1CAC-DC20-6540-A3238748F7DC}"/>
              </a:ext>
            </a:extLst>
          </p:cNvPr>
          <p:cNvSpPr>
            <a:spLocks noGrp="1"/>
          </p:cNvSpPr>
          <p:nvPr>
            <p:ph type="title"/>
          </p:nvPr>
        </p:nvSpPr>
        <p:spPr>
          <a:xfrm>
            <a:off x="482600" y="978408"/>
            <a:ext cx="10634472" cy="913022"/>
          </a:xfrm>
        </p:spPr>
        <p:txBody>
          <a:bodyPr/>
          <a:lstStyle/>
          <a:p>
            <a:r>
              <a:rPr lang="en-US" sz="3600" dirty="0"/>
              <a:t>SOHO Wireless Network Security 3 of 3</a:t>
            </a:r>
          </a:p>
        </p:txBody>
      </p:sp>
      <p:sp>
        <p:nvSpPr>
          <p:cNvPr id="3" name="Content Placeholder 2">
            <a:extLst>
              <a:ext uri="{FF2B5EF4-FFF2-40B4-BE49-F238E27FC236}">
                <a16:creationId xmlns:a16="http://schemas.microsoft.com/office/drawing/2014/main" id="{41786D01-F0AE-BA77-D7A1-FE41D90E7D49}"/>
              </a:ext>
            </a:extLst>
          </p:cNvPr>
          <p:cNvSpPr>
            <a:spLocks noGrp="1"/>
          </p:cNvSpPr>
          <p:nvPr>
            <p:ph idx="1"/>
          </p:nvPr>
        </p:nvSpPr>
        <p:spPr>
          <a:xfrm>
            <a:off x="482600" y="1891430"/>
            <a:ext cx="10506991" cy="3988161"/>
          </a:xfrm>
        </p:spPr>
        <p:txBody>
          <a:bodyPr>
            <a:normAutofit fontScale="92500" lnSpcReduction="10000"/>
          </a:bodyPr>
          <a:lstStyle/>
          <a:p>
            <a:pPr marL="0" indent="0">
              <a:buNone/>
            </a:pPr>
            <a:r>
              <a:rPr lang="en-US" sz="2400" dirty="0"/>
              <a:t>5. Among the configurations you explored in this module, which one is a true security function? Why?</a:t>
            </a:r>
          </a:p>
          <a:p>
            <a:pPr marL="0" indent="0">
              <a:buNone/>
            </a:pPr>
            <a:r>
              <a:rPr lang="en-US" sz="2400" dirty="0"/>
              <a:t>Answer: Among all of the configurations explored in module 6, I believe that the Wireless Security function is a true security function. This is because the function allows you to choose what security measures you would like to use for wireless stations to be able to connect with proper encryption. </a:t>
            </a:r>
          </a:p>
          <a:p>
            <a:pPr marL="0" indent="0">
              <a:buNone/>
            </a:pPr>
            <a:endParaRPr lang="en-US" sz="2400" dirty="0"/>
          </a:p>
          <a:p>
            <a:pPr marL="0" indent="0">
              <a:buNone/>
            </a:pPr>
            <a:r>
              <a:rPr lang="en-US" sz="2400" dirty="0"/>
              <a:t>6. What would you do to protect your wireless network at home? Why?</a:t>
            </a:r>
          </a:p>
          <a:p>
            <a:pPr marL="0" indent="0">
              <a:buNone/>
            </a:pPr>
            <a:r>
              <a:rPr lang="en-US" sz="2400" dirty="0"/>
              <a:t>Answer: At home, I use a VPN service to protect my network. I do this to protect myself against possible hackers that would want to steal mine or my family’s information.</a:t>
            </a:r>
          </a:p>
          <a:p>
            <a:endParaRPr lang="en-US" dirty="0"/>
          </a:p>
        </p:txBody>
      </p:sp>
    </p:spTree>
    <p:extLst>
      <p:ext uri="{BB962C8B-B14F-4D97-AF65-F5344CB8AC3E}">
        <p14:creationId xmlns:p14="http://schemas.microsoft.com/office/powerpoint/2010/main" val="85583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34B9DE3-1715-4EE3-99FA-C9BC12F5D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lasses on top of a book">
            <a:extLst>
              <a:ext uri="{FF2B5EF4-FFF2-40B4-BE49-F238E27FC236}">
                <a16:creationId xmlns:a16="http://schemas.microsoft.com/office/drawing/2014/main" id="{5374865D-5A6D-05C7-F495-F054E31BCD67}"/>
              </a:ext>
            </a:extLst>
          </p:cNvPr>
          <p:cNvPicPr>
            <a:picLocks noChangeAspect="1"/>
          </p:cNvPicPr>
          <p:nvPr/>
        </p:nvPicPr>
        <p:blipFill rotWithShape="1">
          <a:blip r:embed="rId2">
            <a:alphaModFix amt="40000"/>
          </a:blip>
          <a:srcRect t="14101" r="-1" b="971"/>
          <a:stretch/>
        </p:blipFill>
        <p:spPr>
          <a:xfrm>
            <a:off x="20" y="10"/>
            <a:ext cx="12188932" cy="6857990"/>
          </a:xfrm>
          <a:prstGeom prst="rect">
            <a:avLst/>
          </a:prstGeom>
        </p:spPr>
      </p:pic>
      <p:sp>
        <p:nvSpPr>
          <p:cNvPr id="2" name="Title 1">
            <a:extLst>
              <a:ext uri="{FF2B5EF4-FFF2-40B4-BE49-F238E27FC236}">
                <a16:creationId xmlns:a16="http://schemas.microsoft.com/office/drawing/2014/main" id="{74C2EEA0-1CAC-DC20-6540-A3238748F7DC}"/>
              </a:ext>
            </a:extLst>
          </p:cNvPr>
          <p:cNvSpPr>
            <a:spLocks noGrp="1"/>
          </p:cNvSpPr>
          <p:nvPr>
            <p:ph type="title"/>
          </p:nvPr>
        </p:nvSpPr>
        <p:spPr>
          <a:xfrm>
            <a:off x="482601" y="799418"/>
            <a:ext cx="5613398" cy="2929357"/>
          </a:xfrm>
        </p:spPr>
        <p:txBody>
          <a:bodyPr anchor="t">
            <a:normAutofit/>
          </a:bodyPr>
          <a:lstStyle/>
          <a:p>
            <a:r>
              <a:rPr lang="en-US">
                <a:solidFill>
                  <a:srgbClr val="FFFFFF"/>
                </a:solidFill>
              </a:rPr>
              <a:t>Challenges</a:t>
            </a:r>
          </a:p>
        </p:txBody>
      </p:sp>
      <p:cxnSp>
        <p:nvCxnSpPr>
          <p:cNvPr id="13" name="Straight Connector 12">
            <a:extLst>
              <a:ext uri="{FF2B5EF4-FFF2-40B4-BE49-F238E27FC236}">
                <a16:creationId xmlns:a16="http://schemas.microsoft.com/office/drawing/2014/main" id="{6108BD3D-CFD0-4A15-ACF6-EBC254CD7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41786D01-F0AE-BA77-D7A1-FE41D90E7D49}"/>
              </a:ext>
            </a:extLst>
          </p:cNvPr>
          <p:cNvSpPr>
            <a:spLocks noGrp="1"/>
          </p:cNvSpPr>
          <p:nvPr>
            <p:ph idx="1"/>
          </p:nvPr>
        </p:nvSpPr>
        <p:spPr>
          <a:xfrm>
            <a:off x="6095999" y="3728775"/>
            <a:ext cx="5533671" cy="2299681"/>
          </a:xfrm>
        </p:spPr>
        <p:txBody>
          <a:bodyPr anchor="b">
            <a:normAutofit/>
          </a:bodyPr>
          <a:lstStyle/>
          <a:p>
            <a:pPr algn="r">
              <a:lnSpc>
                <a:spcPct val="90000"/>
              </a:lnSpc>
            </a:pPr>
            <a:r>
              <a:rPr lang="en-US" sz="1900">
                <a:solidFill>
                  <a:srgbClr val="FFFFFF"/>
                </a:solidFill>
              </a:rPr>
              <a:t>Challenges during this course included:</a:t>
            </a:r>
          </a:p>
          <a:p>
            <a:pPr marL="342900" indent="-342900" algn="r">
              <a:lnSpc>
                <a:spcPct val="90000"/>
              </a:lnSpc>
              <a:buFont typeface="Arial" panose="020B0604020202020204" pitchFamily="34" charset="0"/>
              <a:buChar char="•"/>
            </a:pPr>
            <a:r>
              <a:rPr lang="en-US" sz="1900">
                <a:solidFill>
                  <a:srgbClr val="FFFFFF"/>
                </a:solidFill>
              </a:rPr>
              <a:t>Learning how to utilize and assign IP addresses</a:t>
            </a:r>
          </a:p>
          <a:p>
            <a:pPr marL="342900" indent="-342900" algn="r">
              <a:lnSpc>
                <a:spcPct val="90000"/>
              </a:lnSpc>
              <a:buFont typeface="Arial" panose="020B0604020202020204" pitchFamily="34" charset="0"/>
              <a:buChar char="•"/>
            </a:pPr>
            <a:r>
              <a:rPr lang="en-US" sz="1900">
                <a:solidFill>
                  <a:srgbClr val="FFFFFF"/>
                </a:solidFill>
              </a:rPr>
              <a:t>Finding the correct IP address after using the </a:t>
            </a:r>
            <a:r>
              <a:rPr lang="en-US" sz="1900" b="1">
                <a:solidFill>
                  <a:srgbClr val="FFFFFF"/>
                </a:solidFill>
              </a:rPr>
              <a:t>ip addr </a:t>
            </a:r>
            <a:r>
              <a:rPr lang="en-US" sz="1900">
                <a:solidFill>
                  <a:srgbClr val="FFFFFF"/>
                </a:solidFill>
              </a:rPr>
              <a:t>command, as there is a lot of information given after the command is sent</a:t>
            </a:r>
          </a:p>
          <a:p>
            <a:pPr marL="342900" indent="-342900" algn="r">
              <a:lnSpc>
                <a:spcPct val="90000"/>
              </a:lnSpc>
              <a:buFont typeface="Arial" panose="020B0604020202020204" pitchFamily="34" charset="0"/>
              <a:buChar char="•"/>
            </a:pPr>
            <a:r>
              <a:rPr lang="en-US" sz="1900">
                <a:solidFill>
                  <a:srgbClr val="FFFFFF"/>
                </a:solidFill>
              </a:rPr>
              <a:t>Learning about SOHO networks was a learning curve for me as well.</a:t>
            </a:r>
          </a:p>
        </p:txBody>
      </p:sp>
      <p:cxnSp>
        <p:nvCxnSpPr>
          <p:cNvPr id="15" name="Straight Connector 14">
            <a:extLst>
              <a:ext uri="{FF2B5EF4-FFF2-40B4-BE49-F238E27FC236}">
                <a16:creationId xmlns:a16="http://schemas.microsoft.com/office/drawing/2014/main" id="{DB2019E5-6C31-4640-A135-6BBA7FFCF6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3560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2EEA0-1CAC-DC20-6540-A3238748F7DC}"/>
              </a:ext>
            </a:extLst>
          </p:cNvPr>
          <p:cNvSpPr>
            <a:spLocks noGrp="1"/>
          </p:cNvSpPr>
          <p:nvPr>
            <p:ph type="title"/>
          </p:nvPr>
        </p:nvSpPr>
        <p:spPr>
          <a:xfrm>
            <a:off x="482600" y="978408"/>
            <a:ext cx="10634472" cy="913022"/>
          </a:xfrm>
        </p:spPr>
        <p:txBody>
          <a:bodyPr/>
          <a:lstStyle/>
          <a:p>
            <a:r>
              <a:rPr lang="en-US" sz="5400" dirty="0"/>
              <a:t>Career Skills</a:t>
            </a:r>
          </a:p>
        </p:txBody>
      </p:sp>
      <p:sp>
        <p:nvSpPr>
          <p:cNvPr id="3" name="Content Placeholder 2">
            <a:extLst>
              <a:ext uri="{FF2B5EF4-FFF2-40B4-BE49-F238E27FC236}">
                <a16:creationId xmlns:a16="http://schemas.microsoft.com/office/drawing/2014/main" id="{41786D01-F0AE-BA77-D7A1-FE41D90E7D49}"/>
              </a:ext>
            </a:extLst>
          </p:cNvPr>
          <p:cNvSpPr>
            <a:spLocks noGrp="1"/>
          </p:cNvSpPr>
          <p:nvPr>
            <p:ph idx="1"/>
          </p:nvPr>
        </p:nvSpPr>
        <p:spPr>
          <a:xfrm>
            <a:off x="482600" y="1891430"/>
            <a:ext cx="10506991" cy="3988161"/>
          </a:xfrm>
        </p:spPr>
        <p:txBody>
          <a:bodyPr>
            <a:normAutofit fontScale="92500" lnSpcReduction="10000"/>
          </a:bodyPr>
          <a:lstStyle/>
          <a:p>
            <a:r>
              <a:rPr lang="en-US" dirty="0"/>
              <a:t>In this course, we learned the necessary skills to pass the CompTIA Network+ certification exam. The skills we learned include:</a:t>
            </a:r>
          </a:p>
          <a:p>
            <a:pPr marL="342900" indent="-342900">
              <a:buFont typeface="Arial" panose="020B0604020202020204" pitchFamily="34" charset="0"/>
              <a:buChar char="•"/>
            </a:pPr>
            <a:r>
              <a:rPr lang="en-US" dirty="0"/>
              <a:t>Networking Fundamentals</a:t>
            </a:r>
          </a:p>
          <a:p>
            <a:pPr marL="342900" indent="-342900">
              <a:buFont typeface="Arial" panose="020B0604020202020204" pitchFamily="34" charset="0"/>
              <a:buChar char="•"/>
            </a:pPr>
            <a:r>
              <a:rPr lang="en-US" dirty="0"/>
              <a:t>Networking Implementations</a:t>
            </a:r>
          </a:p>
          <a:p>
            <a:pPr marL="342900" indent="-342900">
              <a:buFont typeface="Arial" panose="020B0604020202020204" pitchFamily="34" charset="0"/>
              <a:buChar char="•"/>
            </a:pPr>
            <a:r>
              <a:rPr lang="en-US" dirty="0"/>
              <a:t>Network Security</a:t>
            </a:r>
          </a:p>
          <a:p>
            <a:pPr marL="342900" indent="-342900">
              <a:buFont typeface="Arial" panose="020B0604020202020204" pitchFamily="34" charset="0"/>
              <a:buChar char="•"/>
            </a:pPr>
            <a:r>
              <a:rPr lang="en-US" dirty="0"/>
              <a:t>Network Troubleshooting</a:t>
            </a:r>
          </a:p>
          <a:p>
            <a:pPr marL="342900" indent="-342900">
              <a:buFont typeface="Arial" panose="020B0604020202020204" pitchFamily="34" charset="0"/>
              <a:buChar char="•"/>
            </a:pPr>
            <a:endParaRPr lang="en-US" dirty="0"/>
          </a:p>
          <a:p>
            <a:r>
              <a:rPr lang="en-US" dirty="0"/>
              <a:t>Obtaining the CompTIA Network+ certification is something that employers seek in careers such as Network Engineer, Network Administrator, IT Consultant, Network Analyst, and more. </a:t>
            </a:r>
          </a:p>
        </p:txBody>
      </p:sp>
    </p:spTree>
    <p:extLst>
      <p:ext uri="{BB962C8B-B14F-4D97-AF65-F5344CB8AC3E}">
        <p14:creationId xmlns:p14="http://schemas.microsoft.com/office/powerpoint/2010/main" val="208553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12EE356-A629-4F1A-9BAD-E21B3B10D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8B7ED41-F3D7-4286-AD0B-B4A216D7E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410" y="489853"/>
            <a:ext cx="3990149" cy="5858102"/>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C2EEA0-1CAC-DC20-6540-A3238748F7DC}"/>
              </a:ext>
            </a:extLst>
          </p:cNvPr>
          <p:cNvSpPr>
            <a:spLocks noGrp="1"/>
          </p:cNvSpPr>
          <p:nvPr>
            <p:ph type="title"/>
          </p:nvPr>
        </p:nvSpPr>
        <p:spPr>
          <a:xfrm>
            <a:off x="678955" y="976152"/>
            <a:ext cx="3555211" cy="5024920"/>
          </a:xfrm>
        </p:spPr>
        <p:txBody>
          <a:bodyPr anchor="ctr">
            <a:normAutofit/>
          </a:bodyPr>
          <a:lstStyle/>
          <a:p>
            <a:r>
              <a:rPr lang="en-US" sz="5100"/>
              <a:t>Conclusion</a:t>
            </a:r>
          </a:p>
        </p:txBody>
      </p:sp>
      <p:cxnSp>
        <p:nvCxnSpPr>
          <p:cNvPr id="13" name="Straight Connector 12">
            <a:extLst>
              <a:ext uri="{FF2B5EF4-FFF2-40B4-BE49-F238E27FC236}">
                <a16:creationId xmlns:a16="http://schemas.microsoft.com/office/drawing/2014/main" id="{0317483B-E60B-4F41-9448-D757B9FCD2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EB44B66-1945-4638-8E9A-4F49493D7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5" name="Content Placeholder 2">
            <a:extLst>
              <a:ext uri="{FF2B5EF4-FFF2-40B4-BE49-F238E27FC236}">
                <a16:creationId xmlns:a16="http://schemas.microsoft.com/office/drawing/2014/main" id="{E40E177E-5DFC-1514-1CAC-CA5D10EEA2AF}"/>
              </a:ext>
            </a:extLst>
          </p:cNvPr>
          <p:cNvGraphicFramePr>
            <a:graphicFrameLocks noGrp="1"/>
          </p:cNvGraphicFramePr>
          <p:nvPr>
            <p:ph idx="1"/>
            <p:extLst>
              <p:ext uri="{D42A27DB-BD31-4B8C-83A1-F6EECF244321}">
                <p14:modId xmlns:p14="http://schemas.microsoft.com/office/powerpoint/2010/main" val="1872910870"/>
              </p:ext>
            </p:extLst>
          </p:nvPr>
        </p:nvGraphicFramePr>
        <p:xfrm>
          <a:off x="4796496" y="636527"/>
          <a:ext cx="6833175" cy="5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772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2EEA0-1CAC-DC20-6540-A3238748F7DC}"/>
              </a:ext>
            </a:extLst>
          </p:cNvPr>
          <p:cNvSpPr>
            <a:spLocks noGrp="1"/>
          </p:cNvSpPr>
          <p:nvPr>
            <p:ph type="title"/>
          </p:nvPr>
        </p:nvSpPr>
        <p:spPr>
          <a:xfrm>
            <a:off x="482600" y="978408"/>
            <a:ext cx="10634472" cy="913022"/>
          </a:xfrm>
        </p:spPr>
        <p:txBody>
          <a:bodyPr/>
          <a:lstStyle/>
          <a:p>
            <a:r>
              <a:rPr lang="en-US" sz="5400" dirty="0"/>
              <a:t>References</a:t>
            </a:r>
          </a:p>
        </p:txBody>
      </p:sp>
      <p:sp>
        <p:nvSpPr>
          <p:cNvPr id="3" name="Content Placeholder 2">
            <a:extLst>
              <a:ext uri="{FF2B5EF4-FFF2-40B4-BE49-F238E27FC236}">
                <a16:creationId xmlns:a16="http://schemas.microsoft.com/office/drawing/2014/main" id="{41786D01-F0AE-BA77-D7A1-FE41D90E7D49}"/>
              </a:ext>
            </a:extLst>
          </p:cNvPr>
          <p:cNvSpPr>
            <a:spLocks noGrp="1"/>
          </p:cNvSpPr>
          <p:nvPr>
            <p:ph idx="1"/>
          </p:nvPr>
        </p:nvSpPr>
        <p:spPr>
          <a:xfrm>
            <a:off x="482600" y="1891430"/>
            <a:ext cx="11226800" cy="4296719"/>
          </a:xfrm>
        </p:spPr>
        <p:txBody>
          <a:bodyPr>
            <a:normAutofit/>
          </a:bodyPr>
          <a:lstStyle/>
          <a:p>
            <a:r>
              <a:rPr lang="en-US" sz="1600" dirty="0"/>
              <a:t>(n.d.). DeVry NETW 191 - Module 2: IPv4 Addressing. Infosec Learning. Retrieved March 9, 2024, from </a:t>
            </a:r>
            <a:r>
              <a:rPr lang="en-US" sz="1600" dirty="0">
                <a:hlinkClick r:id="rId2"/>
              </a:rPr>
              <a:t>https://lab.infoseclearning.com/course/NMMQQFKYZF/lab/TJWARTLHFQ?check_logged_in=1</a:t>
            </a:r>
            <a:r>
              <a:rPr lang="en-US" sz="1600" dirty="0"/>
              <a:t> </a:t>
            </a:r>
          </a:p>
          <a:p>
            <a:r>
              <a:rPr lang="en-US" sz="1600" dirty="0"/>
              <a:t>Leslie (2023, December 29). What Is a SOHO Network and How to Set up One? Infosec Learning. Retrieved March 9, 2024, from </a:t>
            </a:r>
            <a:r>
              <a:rPr lang="en-US" sz="1600" dirty="0">
                <a:hlinkClick r:id="rId3"/>
              </a:rPr>
              <a:t>https://www.qsfptek.com/qt-news/what-is-a-soho-network-and-how-to-set-up-one#:~:text=Cost%2DEffectiveness%3A%20Devices%20used%20in,contributing%20to%20lower%20switch%20costs</a:t>
            </a:r>
            <a:r>
              <a:rPr lang="en-US" sz="1600" dirty="0"/>
              <a:t>. </a:t>
            </a:r>
          </a:p>
          <a:p>
            <a:r>
              <a:rPr lang="en-US" sz="1600" dirty="0"/>
              <a:t>(n.d.). DeVry NETW 191 - Module 3: Connectivity Test. Infosec Learning. Retrieved March 15, 2024, from </a:t>
            </a:r>
            <a:r>
              <a:rPr lang="en-US" sz="1600" dirty="0">
                <a:hlinkClick r:id="rId4"/>
              </a:rPr>
              <a:t>https://lab.infoseclearning.com/course/NMMQQFKYZF/lab/GUBMSVYPGQ?check_logged_in=1</a:t>
            </a:r>
            <a:r>
              <a:rPr lang="en-US" sz="1600" dirty="0"/>
              <a:t> </a:t>
            </a:r>
          </a:p>
          <a:p>
            <a:r>
              <a:rPr lang="en-US" sz="1600" dirty="0"/>
              <a:t>(n.d.). DeVry NETW 191 - Module 4: IP Subnetting and Loopback Interfaces. Infosec Learning. Retrieved March 22, 2024, from </a:t>
            </a:r>
            <a:r>
              <a:rPr lang="en-US" sz="1600" dirty="0">
                <a:hlinkClick r:id="rId5"/>
              </a:rPr>
              <a:t>https://lab.infoseclearning.com/course/NMMQQFKYZF/lab/CEIBZIYQSY?check_logged_in=1</a:t>
            </a:r>
            <a:r>
              <a:rPr lang="en-US" sz="1600" dirty="0"/>
              <a:t> </a:t>
            </a:r>
          </a:p>
          <a:p>
            <a:r>
              <a:rPr lang="en-US" sz="1600" dirty="0"/>
              <a:t>NETW191 Module 5 Course Project Guide</a:t>
            </a:r>
          </a:p>
          <a:p>
            <a:r>
              <a:rPr lang="en-US" sz="1600" dirty="0" err="1"/>
              <a:t>Popovici</a:t>
            </a:r>
            <a:r>
              <a:rPr lang="en-US" sz="1600" dirty="0"/>
              <a:t>, M. (2024, January 25). Static Vs Dynamic IPs: Differences, Similarities and Cybersecurity Considerations. </a:t>
            </a:r>
            <a:r>
              <a:rPr lang="en-US" sz="1600" dirty="0" err="1"/>
              <a:t>Heimdal</a:t>
            </a:r>
            <a:r>
              <a:rPr lang="en-US" sz="1600" dirty="0"/>
              <a:t>. Retrieved April 7, 2024, from </a:t>
            </a:r>
            <a:r>
              <a:rPr lang="en-US" sz="1600" dirty="0">
                <a:hlinkClick r:id="rId6"/>
              </a:rPr>
              <a:t>https://heimdalsecurity.com/blog/static-vs-dynamic-ips/#:~:text=While%20static%20IPs%20offer%20more,has%20access%20to%20the%20network</a:t>
            </a:r>
            <a:r>
              <a:rPr lang="en-US" sz="1600" dirty="0"/>
              <a:t>. </a:t>
            </a:r>
          </a:p>
          <a:p>
            <a:endParaRPr lang="en-US" sz="1600" dirty="0"/>
          </a:p>
          <a:p>
            <a:endParaRPr lang="en-US" sz="1600" dirty="0"/>
          </a:p>
          <a:p>
            <a:endParaRPr lang="en-US" sz="1600" dirty="0"/>
          </a:p>
          <a:p>
            <a:endParaRPr lang="en-US" sz="1600" dirty="0"/>
          </a:p>
          <a:p>
            <a:endParaRPr lang="en-US" sz="2200" dirty="0"/>
          </a:p>
        </p:txBody>
      </p:sp>
    </p:spTree>
    <p:extLst>
      <p:ext uri="{BB962C8B-B14F-4D97-AF65-F5344CB8AC3E}">
        <p14:creationId xmlns:p14="http://schemas.microsoft.com/office/powerpoint/2010/main" val="296864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12EE356-A629-4F1A-9BAD-E21B3B10D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8B7ED41-F3D7-4286-AD0B-B4A216D7E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410" y="489853"/>
            <a:ext cx="3990149" cy="5858102"/>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C2EEA0-1CAC-DC20-6540-A3238748F7DC}"/>
              </a:ext>
            </a:extLst>
          </p:cNvPr>
          <p:cNvSpPr>
            <a:spLocks noGrp="1"/>
          </p:cNvSpPr>
          <p:nvPr>
            <p:ph type="title"/>
          </p:nvPr>
        </p:nvSpPr>
        <p:spPr>
          <a:xfrm>
            <a:off x="678955" y="976152"/>
            <a:ext cx="3555211" cy="5024920"/>
          </a:xfrm>
        </p:spPr>
        <p:txBody>
          <a:bodyPr anchor="ctr">
            <a:normAutofit/>
          </a:bodyPr>
          <a:lstStyle/>
          <a:p>
            <a:r>
              <a:rPr lang="en-US" sz="5100"/>
              <a:t>IPv4 Addressing</a:t>
            </a:r>
          </a:p>
        </p:txBody>
      </p:sp>
      <p:cxnSp>
        <p:nvCxnSpPr>
          <p:cNvPr id="13" name="Straight Connector 12">
            <a:extLst>
              <a:ext uri="{FF2B5EF4-FFF2-40B4-BE49-F238E27FC236}">
                <a16:creationId xmlns:a16="http://schemas.microsoft.com/office/drawing/2014/main" id="{0317483B-E60B-4F41-9448-D757B9FCD2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EB44B66-1945-4638-8E9A-4F49493D7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5" name="Content Placeholder 2">
            <a:extLst>
              <a:ext uri="{FF2B5EF4-FFF2-40B4-BE49-F238E27FC236}">
                <a16:creationId xmlns:a16="http://schemas.microsoft.com/office/drawing/2014/main" id="{BF3949E2-4AA4-85E2-C362-140C43B58087}"/>
              </a:ext>
            </a:extLst>
          </p:cNvPr>
          <p:cNvGraphicFramePr>
            <a:graphicFrameLocks noGrp="1"/>
          </p:cNvGraphicFramePr>
          <p:nvPr>
            <p:ph idx="1"/>
            <p:extLst>
              <p:ext uri="{D42A27DB-BD31-4B8C-83A1-F6EECF244321}">
                <p14:modId xmlns:p14="http://schemas.microsoft.com/office/powerpoint/2010/main" val="3803643125"/>
              </p:ext>
            </p:extLst>
          </p:nvPr>
        </p:nvGraphicFramePr>
        <p:xfrm>
          <a:off x="4796496" y="636527"/>
          <a:ext cx="6833175" cy="5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631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14" name="Rectangle 13">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6D7F29-EBC7-4B7B-D789-236B38A34DA8}"/>
              </a:ext>
            </a:extLst>
          </p:cNvPr>
          <p:cNvSpPr>
            <a:spLocks noGrp="1"/>
          </p:cNvSpPr>
          <p:nvPr>
            <p:ph type="title"/>
          </p:nvPr>
        </p:nvSpPr>
        <p:spPr>
          <a:xfrm>
            <a:off x="482601" y="976161"/>
            <a:ext cx="5189964" cy="1190842"/>
          </a:xfrm>
        </p:spPr>
        <p:txBody>
          <a:bodyPr vert="horz" lIns="91440" tIns="45720" rIns="91440" bIns="45720" rtlCol="0" anchor="ctr">
            <a:normAutofit/>
          </a:bodyPr>
          <a:lstStyle/>
          <a:p>
            <a:r>
              <a:rPr lang="en-US" sz="5400" dirty="0"/>
              <a:t>Preparation</a:t>
            </a:r>
          </a:p>
        </p:txBody>
      </p:sp>
      <p:cxnSp>
        <p:nvCxnSpPr>
          <p:cNvPr id="16" name="Straight Connector 15">
            <a:extLst>
              <a:ext uri="{FF2B5EF4-FFF2-40B4-BE49-F238E27FC236}">
                <a16:creationId xmlns:a16="http://schemas.microsoft.com/office/drawing/2014/main" id="{6F9D4A57-BD34-46D7-A145-EA1AE70461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6DA5E4B2-F777-FB59-211E-9156755984E1}"/>
              </a:ext>
            </a:extLst>
          </p:cNvPr>
          <p:cNvSpPr>
            <a:spLocks noGrp="1"/>
          </p:cNvSpPr>
          <p:nvPr>
            <p:ph sz="half" idx="1"/>
          </p:nvPr>
        </p:nvSpPr>
        <p:spPr>
          <a:xfrm>
            <a:off x="545189" y="2220960"/>
            <a:ext cx="3826395" cy="3657311"/>
          </a:xfrm>
        </p:spPr>
        <p:txBody>
          <a:bodyPr vert="horz" lIns="91440" tIns="45720" rIns="91440" bIns="45720" rtlCol="0">
            <a:normAutofit/>
          </a:bodyPr>
          <a:lstStyle/>
          <a:p>
            <a:pPr marL="0" indent="0">
              <a:lnSpc>
                <a:spcPct val="90000"/>
              </a:lnSpc>
              <a:buFont typeface="Arial" panose="020B0604020202020204" pitchFamily="34" charset="0"/>
              <a:buNone/>
            </a:pPr>
            <a:r>
              <a:rPr lang="en-US" sz="2000" dirty="0"/>
              <a:t>This screenshot includes the terminal window that shows </a:t>
            </a:r>
            <a:r>
              <a:rPr lang="en-US" sz="2000" b="1" dirty="0"/>
              <a:t>the default gateway IP address</a:t>
            </a:r>
            <a:r>
              <a:rPr lang="en-US" sz="2000" dirty="0"/>
              <a:t>. </a:t>
            </a:r>
          </a:p>
          <a:p>
            <a:pPr marL="0" indent="0">
              <a:lnSpc>
                <a:spcPct val="90000"/>
              </a:lnSpc>
              <a:buFont typeface="Arial" panose="020B0604020202020204" pitchFamily="34" charset="0"/>
              <a:buNone/>
            </a:pPr>
            <a:endParaRPr lang="en-US" sz="2000" dirty="0"/>
          </a:p>
          <a:p>
            <a:pPr>
              <a:lnSpc>
                <a:spcPct val="90000"/>
              </a:lnSpc>
            </a:pPr>
            <a:endParaRPr lang="en-US" sz="2000" dirty="0"/>
          </a:p>
        </p:txBody>
      </p:sp>
      <p:pic>
        <p:nvPicPr>
          <p:cNvPr id="5" name="Content Placeholder 8" descr="A screenshot of a computer&#10;&#10;Description automatically generated">
            <a:extLst>
              <a:ext uri="{FF2B5EF4-FFF2-40B4-BE49-F238E27FC236}">
                <a16:creationId xmlns:a16="http://schemas.microsoft.com/office/drawing/2014/main" id="{F1E8789F-F48C-8E94-E7FF-8954C754B790}"/>
              </a:ext>
            </a:extLst>
          </p:cNvPr>
          <p:cNvPicPr>
            <a:picLocks noGrp="1" noChangeAspect="1"/>
          </p:cNvPicPr>
          <p:nvPr>
            <p:ph sz="half" idx="2"/>
          </p:nvPr>
        </p:nvPicPr>
        <p:blipFill rotWithShape="1">
          <a:blip r:embed="rId2">
            <a:alphaModFix/>
            <a:extLst>
              <a:ext uri="{28A0092B-C50C-407E-A947-70E740481C1C}">
                <a14:useLocalDpi xmlns:a14="http://schemas.microsoft.com/office/drawing/2010/main" val="0"/>
              </a:ext>
            </a:extLst>
          </a:blip>
          <a:srcRect l="9659" t="13544" r="2936" b="43940"/>
          <a:stretch/>
        </p:blipFill>
        <p:spPr>
          <a:xfrm>
            <a:off x="4371584" y="1829161"/>
            <a:ext cx="7465730" cy="3222972"/>
          </a:xfrm>
          <a:prstGeom prst="rect">
            <a:avLst/>
          </a:prstGeom>
        </p:spPr>
      </p:pic>
      <p:cxnSp>
        <p:nvCxnSpPr>
          <p:cNvPr id="18" name="Straight Connector 17">
            <a:extLst>
              <a:ext uri="{FF2B5EF4-FFF2-40B4-BE49-F238E27FC236}">
                <a16:creationId xmlns:a16="http://schemas.microsoft.com/office/drawing/2014/main" id="{8ADA513F-B70D-4972-B24A-65F26C0AE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1361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14" name="Rectangle 13">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6D7F29-EBC7-4B7B-D789-236B38A34DA8}"/>
              </a:ext>
            </a:extLst>
          </p:cNvPr>
          <p:cNvSpPr>
            <a:spLocks noGrp="1"/>
          </p:cNvSpPr>
          <p:nvPr>
            <p:ph type="title"/>
          </p:nvPr>
        </p:nvSpPr>
        <p:spPr>
          <a:xfrm>
            <a:off x="482601" y="976161"/>
            <a:ext cx="5189964" cy="1190842"/>
          </a:xfrm>
        </p:spPr>
        <p:txBody>
          <a:bodyPr vert="horz" lIns="91440" tIns="45720" rIns="91440" bIns="45720" rtlCol="0" anchor="ctr">
            <a:normAutofit fontScale="90000"/>
          </a:bodyPr>
          <a:lstStyle/>
          <a:p>
            <a:r>
              <a:rPr lang="en-US" sz="5400" dirty="0"/>
              <a:t>IPv4 Address Assignment</a:t>
            </a:r>
          </a:p>
        </p:txBody>
      </p:sp>
      <p:cxnSp>
        <p:nvCxnSpPr>
          <p:cNvPr id="16" name="Straight Connector 15">
            <a:extLst>
              <a:ext uri="{FF2B5EF4-FFF2-40B4-BE49-F238E27FC236}">
                <a16:creationId xmlns:a16="http://schemas.microsoft.com/office/drawing/2014/main" id="{6F9D4A57-BD34-46D7-A145-EA1AE70461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6DA5E4B2-F777-FB59-211E-9156755984E1}"/>
              </a:ext>
            </a:extLst>
          </p:cNvPr>
          <p:cNvSpPr>
            <a:spLocks noGrp="1"/>
          </p:cNvSpPr>
          <p:nvPr>
            <p:ph sz="half" idx="1"/>
          </p:nvPr>
        </p:nvSpPr>
        <p:spPr>
          <a:xfrm>
            <a:off x="545189" y="2417526"/>
            <a:ext cx="3826395" cy="3460745"/>
          </a:xfrm>
        </p:spPr>
        <p:txBody>
          <a:bodyPr vert="horz" lIns="91440" tIns="45720" rIns="91440" bIns="45720" rtlCol="0">
            <a:normAutofit/>
          </a:bodyPr>
          <a:lstStyle/>
          <a:p>
            <a:pPr marL="0" indent="0">
              <a:buNone/>
            </a:pPr>
            <a:r>
              <a:rPr lang="en-US" sz="2000" dirty="0"/>
              <a:t>This screenshot includes </a:t>
            </a:r>
            <a:r>
              <a:rPr lang="en-US" sz="2000" b="1" dirty="0"/>
              <a:t>the Interfaces page</a:t>
            </a:r>
            <a:r>
              <a:rPr lang="en-US" sz="2000" dirty="0"/>
              <a:t> that shows the new IPv4 address on the LAN interface. </a:t>
            </a:r>
          </a:p>
        </p:txBody>
      </p:sp>
      <p:cxnSp>
        <p:nvCxnSpPr>
          <p:cNvPr id="18" name="Straight Connector 17">
            <a:extLst>
              <a:ext uri="{FF2B5EF4-FFF2-40B4-BE49-F238E27FC236}">
                <a16:creationId xmlns:a16="http://schemas.microsoft.com/office/drawing/2014/main" id="{8ADA513F-B70D-4972-B24A-65F26C0AE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8" name="Content Placeholder 8" descr="A screenshot of a computer&#10;&#10;Description automatically generated">
            <a:extLst>
              <a:ext uri="{FF2B5EF4-FFF2-40B4-BE49-F238E27FC236}">
                <a16:creationId xmlns:a16="http://schemas.microsoft.com/office/drawing/2014/main" id="{F4E54300-1CC1-C4AB-D121-49CE61C7D76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68" r="3087" b="2802"/>
          <a:stretch/>
        </p:blipFill>
        <p:spPr>
          <a:xfrm>
            <a:off x="4787303" y="880826"/>
            <a:ext cx="6842368" cy="5130491"/>
          </a:xfrm>
        </p:spPr>
      </p:pic>
    </p:spTree>
    <p:extLst>
      <p:ext uri="{BB962C8B-B14F-4D97-AF65-F5344CB8AC3E}">
        <p14:creationId xmlns:p14="http://schemas.microsoft.com/office/powerpoint/2010/main" val="261585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12EE356-A629-4F1A-9BAD-E21B3B10D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8B7ED41-F3D7-4286-AD0B-B4A216D7E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410" y="489853"/>
            <a:ext cx="3990149" cy="5858102"/>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C2EEA0-1CAC-DC20-6540-A3238748F7DC}"/>
              </a:ext>
            </a:extLst>
          </p:cNvPr>
          <p:cNvSpPr>
            <a:spLocks noGrp="1"/>
          </p:cNvSpPr>
          <p:nvPr>
            <p:ph type="title"/>
          </p:nvPr>
        </p:nvSpPr>
        <p:spPr>
          <a:xfrm>
            <a:off x="678955" y="976152"/>
            <a:ext cx="3555211" cy="5024920"/>
          </a:xfrm>
        </p:spPr>
        <p:txBody>
          <a:bodyPr anchor="ctr">
            <a:normAutofit/>
          </a:bodyPr>
          <a:lstStyle/>
          <a:p>
            <a:r>
              <a:rPr lang="en-US" sz="4600"/>
              <a:t>Connectivity Test</a:t>
            </a:r>
          </a:p>
        </p:txBody>
      </p:sp>
      <p:cxnSp>
        <p:nvCxnSpPr>
          <p:cNvPr id="13" name="Straight Connector 12">
            <a:extLst>
              <a:ext uri="{FF2B5EF4-FFF2-40B4-BE49-F238E27FC236}">
                <a16:creationId xmlns:a16="http://schemas.microsoft.com/office/drawing/2014/main" id="{0317483B-E60B-4F41-9448-D757B9FCD2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EB44B66-1945-4638-8E9A-4F49493D7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5" name="Content Placeholder 2">
            <a:extLst>
              <a:ext uri="{FF2B5EF4-FFF2-40B4-BE49-F238E27FC236}">
                <a16:creationId xmlns:a16="http://schemas.microsoft.com/office/drawing/2014/main" id="{A07D2C68-79B8-CB54-F8A3-E84C5264A75A}"/>
              </a:ext>
            </a:extLst>
          </p:cNvPr>
          <p:cNvGraphicFramePr>
            <a:graphicFrameLocks noGrp="1"/>
          </p:cNvGraphicFramePr>
          <p:nvPr>
            <p:ph idx="1"/>
            <p:extLst>
              <p:ext uri="{D42A27DB-BD31-4B8C-83A1-F6EECF244321}">
                <p14:modId xmlns:p14="http://schemas.microsoft.com/office/powerpoint/2010/main" val="3529256361"/>
              </p:ext>
            </p:extLst>
          </p:nvPr>
        </p:nvGraphicFramePr>
        <p:xfrm>
          <a:off x="4796496" y="636527"/>
          <a:ext cx="6833175" cy="5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881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14" name="Rectangle 13">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6D7F29-EBC7-4B7B-D789-236B38A34DA8}"/>
              </a:ext>
            </a:extLst>
          </p:cNvPr>
          <p:cNvSpPr>
            <a:spLocks noGrp="1"/>
          </p:cNvSpPr>
          <p:nvPr>
            <p:ph type="title"/>
          </p:nvPr>
        </p:nvSpPr>
        <p:spPr>
          <a:xfrm>
            <a:off x="482601" y="976160"/>
            <a:ext cx="3888983" cy="1596913"/>
          </a:xfrm>
        </p:spPr>
        <p:txBody>
          <a:bodyPr vert="horz" lIns="91440" tIns="45720" rIns="91440" bIns="45720" rtlCol="0" anchor="ctr">
            <a:noAutofit/>
          </a:bodyPr>
          <a:lstStyle/>
          <a:p>
            <a:r>
              <a:rPr lang="en-US" sz="3600" dirty="0"/>
              <a:t>Dynamic IP Address Assignment</a:t>
            </a:r>
          </a:p>
        </p:txBody>
      </p:sp>
      <p:cxnSp>
        <p:nvCxnSpPr>
          <p:cNvPr id="16" name="Straight Connector 15">
            <a:extLst>
              <a:ext uri="{FF2B5EF4-FFF2-40B4-BE49-F238E27FC236}">
                <a16:creationId xmlns:a16="http://schemas.microsoft.com/office/drawing/2014/main" id="{6F9D4A57-BD34-46D7-A145-EA1AE70461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6DA5E4B2-F777-FB59-211E-9156755984E1}"/>
              </a:ext>
            </a:extLst>
          </p:cNvPr>
          <p:cNvSpPr>
            <a:spLocks noGrp="1"/>
          </p:cNvSpPr>
          <p:nvPr>
            <p:ph sz="half" idx="1"/>
          </p:nvPr>
        </p:nvSpPr>
        <p:spPr>
          <a:xfrm>
            <a:off x="545189" y="2929894"/>
            <a:ext cx="3826395" cy="2948377"/>
          </a:xfrm>
        </p:spPr>
        <p:txBody>
          <a:bodyPr vert="horz" lIns="91440" tIns="45720" rIns="91440" bIns="45720" rtlCol="0">
            <a:normAutofit/>
          </a:bodyPr>
          <a:lstStyle/>
          <a:p>
            <a:pPr marL="0" indent="0">
              <a:buNone/>
            </a:pPr>
            <a:r>
              <a:rPr lang="en-US" sz="2000" dirty="0"/>
              <a:t>This screenshot shows </a:t>
            </a:r>
            <a:r>
              <a:rPr lang="en-US" sz="2000" b="1" dirty="0"/>
              <a:t>the IPv4 address of </a:t>
            </a:r>
            <a:r>
              <a:rPr lang="en-US" sz="2000" b="1" u="sng" dirty="0"/>
              <a:t>Computer 1</a:t>
            </a:r>
            <a:r>
              <a:rPr lang="en-US" sz="2000" b="1" dirty="0"/>
              <a:t> VM</a:t>
            </a:r>
            <a:r>
              <a:rPr lang="en-US" sz="2000" dirty="0"/>
              <a:t>.</a:t>
            </a:r>
          </a:p>
        </p:txBody>
      </p:sp>
      <p:cxnSp>
        <p:nvCxnSpPr>
          <p:cNvPr id="18" name="Straight Connector 17">
            <a:extLst>
              <a:ext uri="{FF2B5EF4-FFF2-40B4-BE49-F238E27FC236}">
                <a16:creationId xmlns:a16="http://schemas.microsoft.com/office/drawing/2014/main" id="{8ADA513F-B70D-4972-B24A-65F26C0AE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6" name="Content Placeholder 10" descr="A computer screen shot of a program&#10;&#10;Description automatically generated">
            <a:extLst>
              <a:ext uri="{FF2B5EF4-FFF2-40B4-BE49-F238E27FC236}">
                <a16:creationId xmlns:a16="http://schemas.microsoft.com/office/drawing/2014/main" id="{5AA2ED42-6084-915E-E344-D093ECD340F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71584" y="743529"/>
            <a:ext cx="7197976" cy="5487874"/>
          </a:xfrm>
        </p:spPr>
      </p:pic>
    </p:spTree>
    <p:extLst>
      <p:ext uri="{BB962C8B-B14F-4D97-AF65-F5344CB8AC3E}">
        <p14:creationId xmlns:p14="http://schemas.microsoft.com/office/powerpoint/2010/main" val="235918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14" name="Rectangle 13">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6D7F29-EBC7-4B7B-D789-236B38A34DA8}"/>
              </a:ext>
            </a:extLst>
          </p:cNvPr>
          <p:cNvSpPr>
            <a:spLocks noGrp="1"/>
          </p:cNvSpPr>
          <p:nvPr>
            <p:ph type="title"/>
          </p:nvPr>
        </p:nvSpPr>
        <p:spPr>
          <a:xfrm>
            <a:off x="482601" y="976160"/>
            <a:ext cx="3888983" cy="1596913"/>
          </a:xfrm>
        </p:spPr>
        <p:txBody>
          <a:bodyPr vert="horz" lIns="91440" tIns="45720" rIns="91440" bIns="45720" rtlCol="0" anchor="ctr">
            <a:noAutofit/>
          </a:bodyPr>
          <a:lstStyle/>
          <a:p>
            <a:r>
              <a:rPr lang="en-US" sz="3600" dirty="0"/>
              <a:t>Dynamic IP Address Assignment</a:t>
            </a:r>
          </a:p>
        </p:txBody>
      </p:sp>
      <p:cxnSp>
        <p:nvCxnSpPr>
          <p:cNvPr id="16" name="Straight Connector 15">
            <a:extLst>
              <a:ext uri="{FF2B5EF4-FFF2-40B4-BE49-F238E27FC236}">
                <a16:creationId xmlns:a16="http://schemas.microsoft.com/office/drawing/2014/main" id="{6F9D4A57-BD34-46D7-A145-EA1AE70461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6DA5E4B2-F777-FB59-211E-9156755984E1}"/>
              </a:ext>
            </a:extLst>
          </p:cNvPr>
          <p:cNvSpPr>
            <a:spLocks noGrp="1"/>
          </p:cNvSpPr>
          <p:nvPr>
            <p:ph sz="half" idx="1"/>
          </p:nvPr>
        </p:nvSpPr>
        <p:spPr>
          <a:xfrm>
            <a:off x="545189" y="2929894"/>
            <a:ext cx="3826395" cy="2948377"/>
          </a:xfrm>
        </p:spPr>
        <p:txBody>
          <a:bodyPr vert="horz" lIns="91440" tIns="45720" rIns="91440" bIns="45720" rtlCol="0">
            <a:normAutofit/>
          </a:bodyPr>
          <a:lstStyle/>
          <a:p>
            <a:pPr marL="0" indent="0">
              <a:buNone/>
            </a:pPr>
            <a:r>
              <a:rPr lang="en-US" sz="2000" dirty="0"/>
              <a:t>This screenshot shows </a:t>
            </a:r>
            <a:r>
              <a:rPr lang="en-US" sz="2000" b="1" dirty="0"/>
              <a:t>the IPv4 address of </a:t>
            </a:r>
            <a:r>
              <a:rPr lang="en-US" sz="2000" b="1" u="sng" dirty="0"/>
              <a:t>Computer 2</a:t>
            </a:r>
            <a:r>
              <a:rPr lang="en-US" sz="2000" b="1" dirty="0"/>
              <a:t> VM</a:t>
            </a:r>
            <a:r>
              <a:rPr lang="en-US" sz="2000" dirty="0"/>
              <a:t>.</a:t>
            </a:r>
          </a:p>
        </p:txBody>
      </p:sp>
      <p:cxnSp>
        <p:nvCxnSpPr>
          <p:cNvPr id="18" name="Straight Connector 17">
            <a:extLst>
              <a:ext uri="{FF2B5EF4-FFF2-40B4-BE49-F238E27FC236}">
                <a16:creationId xmlns:a16="http://schemas.microsoft.com/office/drawing/2014/main" id="{8ADA513F-B70D-4972-B24A-65F26C0AE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7" name="Content Placeholder 10" descr="A computer screen shot of a program&#10;&#10;Description automatically generated">
            <a:extLst>
              <a:ext uri="{FF2B5EF4-FFF2-40B4-BE49-F238E27FC236}">
                <a16:creationId xmlns:a16="http://schemas.microsoft.com/office/drawing/2014/main" id="{67ED5FEA-9891-779C-6A11-CE8EB001AC8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71584" y="677468"/>
            <a:ext cx="7258087" cy="5563468"/>
          </a:xfrm>
        </p:spPr>
      </p:pic>
    </p:spTree>
    <p:extLst>
      <p:ext uri="{BB962C8B-B14F-4D97-AF65-F5344CB8AC3E}">
        <p14:creationId xmlns:p14="http://schemas.microsoft.com/office/powerpoint/2010/main" val="71834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14" name="Rectangle 13">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6D7F29-EBC7-4B7B-D789-236B38A34DA8}"/>
              </a:ext>
            </a:extLst>
          </p:cNvPr>
          <p:cNvSpPr>
            <a:spLocks noGrp="1"/>
          </p:cNvSpPr>
          <p:nvPr>
            <p:ph type="title"/>
          </p:nvPr>
        </p:nvSpPr>
        <p:spPr>
          <a:xfrm>
            <a:off x="482601" y="976160"/>
            <a:ext cx="3888983" cy="1596913"/>
          </a:xfrm>
        </p:spPr>
        <p:txBody>
          <a:bodyPr vert="horz" lIns="91440" tIns="45720" rIns="91440" bIns="45720" rtlCol="0" anchor="ctr">
            <a:noAutofit/>
          </a:bodyPr>
          <a:lstStyle/>
          <a:p>
            <a:r>
              <a:rPr lang="en-US" sz="3600" dirty="0"/>
              <a:t>Connectivity Test</a:t>
            </a:r>
          </a:p>
        </p:txBody>
      </p:sp>
      <p:cxnSp>
        <p:nvCxnSpPr>
          <p:cNvPr id="16" name="Straight Connector 15">
            <a:extLst>
              <a:ext uri="{FF2B5EF4-FFF2-40B4-BE49-F238E27FC236}">
                <a16:creationId xmlns:a16="http://schemas.microsoft.com/office/drawing/2014/main" id="{6F9D4A57-BD34-46D7-A145-EA1AE70461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6DA5E4B2-F777-FB59-211E-9156755984E1}"/>
              </a:ext>
            </a:extLst>
          </p:cNvPr>
          <p:cNvSpPr>
            <a:spLocks noGrp="1"/>
          </p:cNvSpPr>
          <p:nvPr>
            <p:ph sz="half" idx="1"/>
          </p:nvPr>
        </p:nvSpPr>
        <p:spPr>
          <a:xfrm>
            <a:off x="545189" y="2254105"/>
            <a:ext cx="3826395" cy="3624167"/>
          </a:xfrm>
        </p:spPr>
        <p:txBody>
          <a:bodyPr vert="horz" lIns="91440" tIns="45720" rIns="91440" bIns="45720" rtlCol="0">
            <a:normAutofit/>
          </a:bodyPr>
          <a:lstStyle/>
          <a:p>
            <a:pPr marL="0" indent="0">
              <a:buNone/>
            </a:pPr>
            <a:r>
              <a:rPr lang="en-US" sz="2000" dirty="0"/>
              <a:t>This screenshot shows 1) the connectivity test </a:t>
            </a:r>
            <a:r>
              <a:rPr lang="en-US" sz="2000" b="1" dirty="0"/>
              <a:t>FROM the </a:t>
            </a:r>
            <a:r>
              <a:rPr lang="en-US" sz="2000" b="1" i="1" dirty="0"/>
              <a:t>Computer 1</a:t>
            </a:r>
            <a:r>
              <a:rPr lang="en-US" sz="2000" b="1" dirty="0"/>
              <a:t> VM TO the </a:t>
            </a:r>
            <a:r>
              <a:rPr lang="en-US" sz="2000" b="1" i="1" dirty="0"/>
              <a:t>SOHO Router </a:t>
            </a:r>
            <a:r>
              <a:rPr lang="en-US" sz="2000" b="1" dirty="0"/>
              <a:t>VM</a:t>
            </a:r>
            <a:r>
              <a:rPr lang="en-US" sz="2000" dirty="0"/>
              <a:t>, and 2) the connectivity test </a:t>
            </a:r>
            <a:r>
              <a:rPr lang="en-US" sz="2000" b="1" dirty="0"/>
              <a:t>FROM the </a:t>
            </a:r>
            <a:r>
              <a:rPr lang="en-US" sz="2000" b="1" i="1" dirty="0"/>
              <a:t>Computer 1</a:t>
            </a:r>
            <a:r>
              <a:rPr lang="en-US" sz="2000" b="1" dirty="0"/>
              <a:t> VM TO the </a:t>
            </a:r>
            <a:r>
              <a:rPr lang="en-US" sz="2000" b="1" i="1" dirty="0"/>
              <a:t>Computer 2</a:t>
            </a:r>
            <a:r>
              <a:rPr lang="en-US" sz="2000" b="1" dirty="0"/>
              <a:t> VM</a:t>
            </a:r>
            <a:r>
              <a:rPr lang="en-US" sz="2000" dirty="0"/>
              <a:t>.</a:t>
            </a:r>
          </a:p>
        </p:txBody>
      </p:sp>
      <p:cxnSp>
        <p:nvCxnSpPr>
          <p:cNvPr id="18" name="Straight Connector 17">
            <a:extLst>
              <a:ext uri="{FF2B5EF4-FFF2-40B4-BE49-F238E27FC236}">
                <a16:creationId xmlns:a16="http://schemas.microsoft.com/office/drawing/2014/main" id="{8ADA513F-B70D-4972-B24A-65F26C0AE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6" name="Content Placeholder 8" descr="A screenshot of a computer&#10;&#10;Description automatically generated">
            <a:extLst>
              <a:ext uri="{FF2B5EF4-FFF2-40B4-BE49-F238E27FC236}">
                <a16:creationId xmlns:a16="http://schemas.microsoft.com/office/drawing/2014/main" id="{5648F332-4BA2-3965-F156-CB2E0008E63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34172" y="723103"/>
            <a:ext cx="7015288" cy="5411794"/>
          </a:xfrm>
        </p:spPr>
      </p:pic>
    </p:spTree>
    <p:extLst>
      <p:ext uri="{BB962C8B-B14F-4D97-AF65-F5344CB8AC3E}">
        <p14:creationId xmlns:p14="http://schemas.microsoft.com/office/powerpoint/2010/main" val="311836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evelVTI">
  <a:themeElements>
    <a:clrScheme name="Custom 88">
      <a:dk1>
        <a:sysClr val="windowText" lastClr="000000"/>
      </a:dk1>
      <a:lt1>
        <a:sysClr val="window" lastClr="FFFFFF"/>
      </a:lt1>
      <a:dk2>
        <a:srgbClr val="182230"/>
      </a:dk2>
      <a:lt2>
        <a:srgbClr val="F2F2F2"/>
      </a:lt2>
      <a:accent1>
        <a:srgbClr val="00BAC8"/>
      </a:accent1>
      <a:accent2>
        <a:srgbClr val="794DFF"/>
      </a:accent2>
      <a:accent3>
        <a:srgbClr val="00D17D"/>
      </a:accent3>
      <a:accent4>
        <a:srgbClr val="E69500"/>
      </a:accent4>
      <a:accent5>
        <a:srgbClr val="FE5D21"/>
      </a:accent5>
      <a:accent6>
        <a:srgbClr val="939393"/>
      </a:accent6>
      <a:hlink>
        <a:srgbClr val="3E8FF1"/>
      </a:hlink>
      <a:folHlink>
        <a:srgbClr val="939393"/>
      </a:folHlink>
    </a:clrScheme>
    <a:fontScheme name="Seaford">
      <a:majorFont>
        <a:latin typeface="Seaford"/>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VTI" id="{64F43929-0387-4D33-907F-72B939BCAF99}" vid="{D804DF84-3298-4A39-BA0E-21F83D68BC2A}"/>
    </a:ext>
  </a:extLst>
</a:theme>
</file>

<file path=docProps/app.xml><?xml version="1.0" encoding="utf-8"?>
<Properties xmlns="http://schemas.openxmlformats.org/officeDocument/2006/extended-properties" xmlns:vt="http://schemas.openxmlformats.org/officeDocument/2006/docPropsVTypes">
  <TotalTime>352</TotalTime>
  <Words>1952</Words>
  <Application>Microsoft Macintosh PowerPoint</Application>
  <PresentationFormat>Widescreen</PresentationFormat>
  <Paragraphs>101</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Seaford</vt:lpstr>
      <vt:lpstr>LevelVTI</vt:lpstr>
      <vt:lpstr>Networking in the World of IoT</vt:lpstr>
      <vt:lpstr>Intro</vt:lpstr>
      <vt:lpstr>IPv4 Addressing</vt:lpstr>
      <vt:lpstr>Preparation</vt:lpstr>
      <vt:lpstr>IPv4 Address Assignment</vt:lpstr>
      <vt:lpstr>Connectivity Test</vt:lpstr>
      <vt:lpstr>Dynamic IP Address Assignment</vt:lpstr>
      <vt:lpstr>Dynamic IP Address Assignment</vt:lpstr>
      <vt:lpstr>Connectivity Test</vt:lpstr>
      <vt:lpstr>Connectivity Test</vt:lpstr>
      <vt:lpstr>IP Subnetting and Loopback Interfaces</vt:lpstr>
      <vt:lpstr>IP Subnetting</vt:lpstr>
      <vt:lpstr>Loopback Interfaces</vt:lpstr>
      <vt:lpstr>Connectivity Tests</vt:lpstr>
      <vt:lpstr>Visio Network Diagram</vt:lpstr>
      <vt:lpstr>Microsoft Visio Network Diagram</vt:lpstr>
      <vt:lpstr>SOHO Wireless Network Security</vt:lpstr>
      <vt:lpstr>SOHO Wireless Network Security 1 of 3</vt:lpstr>
      <vt:lpstr>SOHO Wireless Network Security 2 of 3</vt:lpstr>
      <vt:lpstr>SOHO Wireless Network Security 3 of 3</vt:lpstr>
      <vt:lpstr>Challenges</vt:lpstr>
      <vt:lpstr>Career Skills</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in the World of IoT</dc:title>
  <dc:creator>Amberlyn Sisk</dc:creator>
  <cp:lastModifiedBy>Amberlyn Sisk</cp:lastModifiedBy>
  <cp:revision>2</cp:revision>
  <dcterms:created xsi:type="dcterms:W3CDTF">2024-04-18T14:11:53Z</dcterms:created>
  <dcterms:modified xsi:type="dcterms:W3CDTF">2024-04-19T22:33:33Z</dcterms:modified>
</cp:coreProperties>
</file>