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67" r:id="rId5"/>
    <p:sldId id="268" r:id="rId6"/>
    <p:sldId id="259" r:id="rId7"/>
    <p:sldId id="269" r:id="rId8"/>
    <p:sldId id="270" r:id="rId9"/>
    <p:sldId id="260" r:id="rId10"/>
    <p:sldId id="271" r:id="rId11"/>
    <p:sldId id="272" r:id="rId12"/>
    <p:sldId id="273" r:id="rId13"/>
    <p:sldId id="274" r:id="rId14"/>
    <p:sldId id="261" r:id="rId15"/>
    <p:sldId id="275" r:id="rId16"/>
    <p:sldId id="276" r:id="rId17"/>
    <p:sldId id="262" r:id="rId18"/>
    <p:sldId id="277" r:id="rId19"/>
    <p:sldId id="278" r:id="rId20"/>
    <p:sldId id="279" r:id="rId21"/>
    <p:sldId id="280" r:id="rId22"/>
    <p:sldId id="263" r:id="rId23"/>
    <p:sldId id="264" r:id="rId24"/>
    <p:sldId id="265"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0"/>
    <p:restoredTop sz="94640"/>
  </p:normalViewPr>
  <p:slideViewPr>
    <p:cSldViewPr snapToGrid="0">
      <p:cViewPr varScale="1">
        <p:scale>
          <a:sx n="83" d="100"/>
          <a:sy n="83" d="100"/>
        </p:scale>
        <p:origin x="21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13F65-869B-45B0-AF3D-412DB26EAD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2F9AF9-885D-455B-91A8-67AD18EB4A81}">
      <dgm:prSet/>
      <dgm:spPr/>
      <dgm:t>
        <a:bodyPr/>
        <a:lstStyle/>
        <a:p>
          <a:pPr>
            <a:lnSpc>
              <a:spcPct val="100000"/>
            </a:lnSpc>
          </a:pPr>
          <a:r>
            <a:rPr lang="en-US"/>
            <a:t>To conduct a vulnerability assessment of a server in a testing or production environment, security practitioners use tools such as NMAP (the network mapper), Netcat, and Wireshark.</a:t>
          </a:r>
        </a:p>
      </dgm:t>
    </dgm:pt>
    <dgm:pt modelId="{3F9A3EAE-04D6-4013-BDC3-6A1B8FD95D69}" type="parTrans" cxnId="{EC91D99F-7930-482B-ACA7-90F8DBA0F076}">
      <dgm:prSet/>
      <dgm:spPr/>
      <dgm:t>
        <a:bodyPr/>
        <a:lstStyle/>
        <a:p>
          <a:endParaRPr lang="en-US"/>
        </a:p>
      </dgm:t>
    </dgm:pt>
    <dgm:pt modelId="{380D73FA-5987-42CF-B47C-073F5D448DC8}" type="sibTrans" cxnId="{EC91D99F-7930-482B-ACA7-90F8DBA0F076}">
      <dgm:prSet/>
      <dgm:spPr/>
      <dgm:t>
        <a:bodyPr/>
        <a:lstStyle/>
        <a:p>
          <a:endParaRPr lang="en-US"/>
        </a:p>
      </dgm:t>
    </dgm:pt>
    <dgm:pt modelId="{F7504DFC-8640-47DF-A0D3-9A5D95841846}">
      <dgm:prSet/>
      <dgm:spPr/>
      <dgm:t>
        <a:bodyPr/>
        <a:lstStyle/>
        <a:p>
          <a:pPr>
            <a:lnSpc>
              <a:spcPct val="100000"/>
            </a:lnSpc>
          </a:pPr>
          <a:r>
            <a:rPr lang="en-US"/>
            <a:t>To prepare for the vulnerability scanning, we first checked the IP addresses of the VMs.</a:t>
          </a:r>
        </a:p>
      </dgm:t>
    </dgm:pt>
    <dgm:pt modelId="{7EF9A1FF-CC3F-45ED-961F-1979E6B16834}" type="parTrans" cxnId="{CE0176DF-27FD-459A-900F-294611E33509}">
      <dgm:prSet/>
      <dgm:spPr/>
      <dgm:t>
        <a:bodyPr/>
        <a:lstStyle/>
        <a:p>
          <a:endParaRPr lang="en-US"/>
        </a:p>
      </dgm:t>
    </dgm:pt>
    <dgm:pt modelId="{D4C2717A-D0FB-4AAC-8EFE-BF33C07F4C51}" type="sibTrans" cxnId="{CE0176DF-27FD-459A-900F-294611E33509}">
      <dgm:prSet/>
      <dgm:spPr/>
      <dgm:t>
        <a:bodyPr/>
        <a:lstStyle/>
        <a:p>
          <a:endParaRPr lang="en-US"/>
        </a:p>
      </dgm:t>
    </dgm:pt>
    <dgm:pt modelId="{16B8FBD3-D191-48E4-B1F1-B5DC4E8047ED}">
      <dgm:prSet/>
      <dgm:spPr/>
      <dgm:t>
        <a:bodyPr/>
        <a:lstStyle/>
        <a:p>
          <a:pPr>
            <a:lnSpc>
              <a:spcPct val="100000"/>
            </a:lnSpc>
          </a:pPr>
          <a:r>
            <a:rPr lang="en-US"/>
            <a:t>The NMAP tool can be used to identify IP addresses that are in use on a network segment, assuming that the hosts on the network segment are up and running.</a:t>
          </a:r>
        </a:p>
      </dgm:t>
    </dgm:pt>
    <dgm:pt modelId="{66D852F5-631A-4E17-83FC-F5C6C6C8B3E8}" type="parTrans" cxnId="{B94F8F1A-B740-4A0A-AA24-D2252F69A68E}">
      <dgm:prSet/>
      <dgm:spPr/>
      <dgm:t>
        <a:bodyPr/>
        <a:lstStyle/>
        <a:p>
          <a:endParaRPr lang="en-US"/>
        </a:p>
      </dgm:t>
    </dgm:pt>
    <dgm:pt modelId="{17C99B9A-E9C5-40F9-BAE9-F2BB926C91A2}" type="sibTrans" cxnId="{B94F8F1A-B740-4A0A-AA24-D2252F69A68E}">
      <dgm:prSet/>
      <dgm:spPr/>
      <dgm:t>
        <a:bodyPr/>
        <a:lstStyle/>
        <a:p>
          <a:endParaRPr lang="en-US"/>
        </a:p>
      </dgm:t>
    </dgm:pt>
    <dgm:pt modelId="{8ADAAF3A-8DB4-4E81-B0B1-6627A9906ABC}">
      <dgm:prSet/>
      <dgm:spPr/>
      <dgm:t>
        <a:bodyPr/>
        <a:lstStyle/>
        <a:p>
          <a:pPr>
            <a:lnSpc>
              <a:spcPct val="100000"/>
            </a:lnSpc>
          </a:pPr>
          <a:r>
            <a:rPr lang="en-US"/>
            <a:t>The Netcat tool can be used to gain information about FTP, SSH, and SMTP applications that are discovered in an NMAP scan (called banner grabbing). Knowing the version of an application running on the server can be a great help in the exploitation phase.</a:t>
          </a:r>
        </a:p>
      </dgm:t>
    </dgm:pt>
    <dgm:pt modelId="{FF112A0C-26FF-4C2C-8AAB-B574BDFD2D8D}" type="parTrans" cxnId="{7CB70DAD-B5D3-4A82-B7FB-6CAF508FFE9D}">
      <dgm:prSet/>
      <dgm:spPr/>
      <dgm:t>
        <a:bodyPr/>
        <a:lstStyle/>
        <a:p>
          <a:endParaRPr lang="en-US"/>
        </a:p>
      </dgm:t>
    </dgm:pt>
    <dgm:pt modelId="{6C2DD234-C9C1-4839-92CC-CF805B687BDE}" type="sibTrans" cxnId="{7CB70DAD-B5D3-4A82-B7FB-6CAF508FFE9D}">
      <dgm:prSet/>
      <dgm:spPr/>
      <dgm:t>
        <a:bodyPr/>
        <a:lstStyle/>
        <a:p>
          <a:endParaRPr lang="en-US"/>
        </a:p>
      </dgm:t>
    </dgm:pt>
    <dgm:pt modelId="{A68E4C41-2F8F-4262-8DD7-B18D0155D2B4}">
      <dgm:prSet/>
      <dgm:spPr/>
      <dgm:t>
        <a:bodyPr/>
        <a:lstStyle/>
        <a:p>
          <a:pPr>
            <a:lnSpc>
              <a:spcPct val="100000"/>
            </a:lnSpc>
          </a:pPr>
          <a:r>
            <a:rPr lang="en-US"/>
            <a:t>Wireshark is a packet sniffing tool. It can be used by security practitioners to analyze network traffic and gain insight into client and server applications.</a:t>
          </a:r>
        </a:p>
      </dgm:t>
    </dgm:pt>
    <dgm:pt modelId="{3EEC04F8-C8CF-4134-A5F0-1A75102E2EBD}" type="parTrans" cxnId="{B737D8A2-5238-4A62-A48A-D8F55E5D0FAB}">
      <dgm:prSet/>
      <dgm:spPr/>
      <dgm:t>
        <a:bodyPr/>
        <a:lstStyle/>
        <a:p>
          <a:endParaRPr lang="en-US"/>
        </a:p>
      </dgm:t>
    </dgm:pt>
    <dgm:pt modelId="{2946FC10-2325-43B0-AA40-7354CA163D05}" type="sibTrans" cxnId="{B737D8A2-5238-4A62-A48A-D8F55E5D0FAB}">
      <dgm:prSet/>
      <dgm:spPr/>
      <dgm:t>
        <a:bodyPr/>
        <a:lstStyle/>
        <a:p>
          <a:endParaRPr lang="en-US"/>
        </a:p>
      </dgm:t>
    </dgm:pt>
    <dgm:pt modelId="{1DBBE126-BF5D-409C-9B2E-E26D9C2CD308}">
      <dgm:prSet/>
      <dgm:spPr/>
      <dgm:t>
        <a:bodyPr/>
        <a:lstStyle/>
        <a:p>
          <a:pPr>
            <a:lnSpc>
              <a:spcPct val="100000"/>
            </a:lnSpc>
          </a:pPr>
          <a:r>
            <a:rPr lang="en-US"/>
            <a:t>Nessus Essentials is a free vulnerability scanner that provides an entry point for vulnerability assessment.</a:t>
          </a:r>
        </a:p>
      </dgm:t>
    </dgm:pt>
    <dgm:pt modelId="{8A53520C-155D-44F2-A5D7-1CC60B8DF764}" type="parTrans" cxnId="{0495B699-BCEE-4648-94A3-8BB509778C17}">
      <dgm:prSet/>
      <dgm:spPr/>
      <dgm:t>
        <a:bodyPr/>
        <a:lstStyle/>
        <a:p>
          <a:endParaRPr lang="en-US"/>
        </a:p>
      </dgm:t>
    </dgm:pt>
    <dgm:pt modelId="{C578F463-8A70-4F6A-A0A2-6FE0ECF83EAC}" type="sibTrans" cxnId="{0495B699-BCEE-4648-94A3-8BB509778C17}">
      <dgm:prSet/>
      <dgm:spPr/>
      <dgm:t>
        <a:bodyPr/>
        <a:lstStyle/>
        <a:p>
          <a:endParaRPr lang="en-US"/>
        </a:p>
      </dgm:t>
    </dgm:pt>
    <dgm:pt modelId="{31895971-7AE2-4649-9F04-155F8DB78E69}" type="pres">
      <dgm:prSet presAssocID="{2D213F65-869B-45B0-AF3D-412DB26EAD45}" presName="root" presStyleCnt="0">
        <dgm:presLayoutVars>
          <dgm:dir/>
          <dgm:resizeHandles val="exact"/>
        </dgm:presLayoutVars>
      </dgm:prSet>
      <dgm:spPr/>
    </dgm:pt>
    <dgm:pt modelId="{516564F4-987B-4457-8AC9-5B48164A55A7}" type="pres">
      <dgm:prSet presAssocID="{592F9AF9-885D-455B-91A8-67AD18EB4A81}" presName="compNode" presStyleCnt="0"/>
      <dgm:spPr/>
    </dgm:pt>
    <dgm:pt modelId="{996C24C4-EB04-4CD9-9AC5-8B45B29C688E}" type="pres">
      <dgm:prSet presAssocID="{592F9AF9-885D-455B-91A8-67AD18EB4A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7BAA7E07-C3AC-4E24-82B0-EA029BC2065B}" type="pres">
      <dgm:prSet presAssocID="{592F9AF9-885D-455B-91A8-67AD18EB4A81}" presName="spaceRect" presStyleCnt="0"/>
      <dgm:spPr/>
    </dgm:pt>
    <dgm:pt modelId="{8CDE2723-A1A1-46C6-8931-E57EA5D48235}" type="pres">
      <dgm:prSet presAssocID="{592F9AF9-885D-455B-91A8-67AD18EB4A81}" presName="textRect" presStyleLbl="revTx" presStyleIdx="0" presStyleCnt="6">
        <dgm:presLayoutVars>
          <dgm:chMax val="1"/>
          <dgm:chPref val="1"/>
        </dgm:presLayoutVars>
      </dgm:prSet>
      <dgm:spPr/>
    </dgm:pt>
    <dgm:pt modelId="{ADAFCF31-7E38-4AAD-8211-736035DE5571}" type="pres">
      <dgm:prSet presAssocID="{380D73FA-5987-42CF-B47C-073F5D448DC8}" presName="sibTrans" presStyleCnt="0"/>
      <dgm:spPr/>
    </dgm:pt>
    <dgm:pt modelId="{DA432F61-7EA8-475E-9DF5-512BDB25C599}" type="pres">
      <dgm:prSet presAssocID="{F7504DFC-8640-47DF-A0D3-9A5D95841846}" presName="compNode" presStyleCnt="0"/>
      <dgm:spPr/>
    </dgm:pt>
    <dgm:pt modelId="{13FD521F-3DBC-46A3-9DA7-DF5D4CE314F4}" type="pres">
      <dgm:prSet presAssocID="{F7504DFC-8640-47DF-A0D3-9A5D9584184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BF9CCCF6-EB3F-4F83-B3CF-01222601C2B8}" type="pres">
      <dgm:prSet presAssocID="{F7504DFC-8640-47DF-A0D3-9A5D95841846}" presName="spaceRect" presStyleCnt="0"/>
      <dgm:spPr/>
    </dgm:pt>
    <dgm:pt modelId="{EC770F30-250C-48C5-B2B4-CB401CAACA68}" type="pres">
      <dgm:prSet presAssocID="{F7504DFC-8640-47DF-A0D3-9A5D95841846}" presName="textRect" presStyleLbl="revTx" presStyleIdx="1" presStyleCnt="6">
        <dgm:presLayoutVars>
          <dgm:chMax val="1"/>
          <dgm:chPref val="1"/>
        </dgm:presLayoutVars>
      </dgm:prSet>
      <dgm:spPr/>
    </dgm:pt>
    <dgm:pt modelId="{70172793-2532-4416-BD1E-D318BC630C48}" type="pres">
      <dgm:prSet presAssocID="{D4C2717A-D0FB-4AAC-8EFE-BF33C07F4C51}" presName="sibTrans" presStyleCnt="0"/>
      <dgm:spPr/>
    </dgm:pt>
    <dgm:pt modelId="{CCA6FDB9-983B-4A26-B102-C73472DAB3D4}" type="pres">
      <dgm:prSet presAssocID="{16B8FBD3-D191-48E4-B1F1-B5DC4E8047ED}" presName="compNode" presStyleCnt="0"/>
      <dgm:spPr/>
    </dgm:pt>
    <dgm:pt modelId="{3D800A4C-4766-4700-80E7-01A4F7163826}" type="pres">
      <dgm:prSet presAssocID="{16B8FBD3-D191-48E4-B1F1-B5DC4E8047E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0A5822B9-BD7D-47BA-BA74-801D31F905FB}" type="pres">
      <dgm:prSet presAssocID="{16B8FBD3-D191-48E4-B1F1-B5DC4E8047ED}" presName="spaceRect" presStyleCnt="0"/>
      <dgm:spPr/>
    </dgm:pt>
    <dgm:pt modelId="{A2AE0EAE-5145-41BA-91AC-EA57BE1FE1AA}" type="pres">
      <dgm:prSet presAssocID="{16B8FBD3-D191-48E4-B1F1-B5DC4E8047ED}" presName="textRect" presStyleLbl="revTx" presStyleIdx="2" presStyleCnt="6">
        <dgm:presLayoutVars>
          <dgm:chMax val="1"/>
          <dgm:chPref val="1"/>
        </dgm:presLayoutVars>
      </dgm:prSet>
      <dgm:spPr/>
    </dgm:pt>
    <dgm:pt modelId="{DDE49127-BF2E-4B17-8555-BB3E0EE8A6A9}" type="pres">
      <dgm:prSet presAssocID="{17C99B9A-E9C5-40F9-BAE9-F2BB926C91A2}" presName="sibTrans" presStyleCnt="0"/>
      <dgm:spPr/>
    </dgm:pt>
    <dgm:pt modelId="{922B70FA-E145-4E26-B043-CAF4F083D72F}" type="pres">
      <dgm:prSet presAssocID="{8ADAAF3A-8DB4-4E81-B0B1-6627A9906ABC}" presName="compNode" presStyleCnt="0"/>
      <dgm:spPr/>
    </dgm:pt>
    <dgm:pt modelId="{3505D92C-5D93-4D50-8100-D937A1513E66}" type="pres">
      <dgm:prSet presAssocID="{8ADAAF3A-8DB4-4E81-B0B1-6627A9906A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grammer"/>
        </a:ext>
      </dgm:extLst>
    </dgm:pt>
    <dgm:pt modelId="{E1CB821D-39D4-41C1-84DE-D773F4A798FD}" type="pres">
      <dgm:prSet presAssocID="{8ADAAF3A-8DB4-4E81-B0B1-6627A9906ABC}" presName="spaceRect" presStyleCnt="0"/>
      <dgm:spPr/>
    </dgm:pt>
    <dgm:pt modelId="{767E9A23-18B1-43EA-94B9-B45F236A6B71}" type="pres">
      <dgm:prSet presAssocID="{8ADAAF3A-8DB4-4E81-B0B1-6627A9906ABC}" presName="textRect" presStyleLbl="revTx" presStyleIdx="3" presStyleCnt="6">
        <dgm:presLayoutVars>
          <dgm:chMax val="1"/>
          <dgm:chPref val="1"/>
        </dgm:presLayoutVars>
      </dgm:prSet>
      <dgm:spPr/>
    </dgm:pt>
    <dgm:pt modelId="{EEA1C238-5CC9-4D7B-9E14-D904B4B61887}" type="pres">
      <dgm:prSet presAssocID="{6C2DD234-C9C1-4839-92CC-CF805B687BDE}" presName="sibTrans" presStyleCnt="0"/>
      <dgm:spPr/>
    </dgm:pt>
    <dgm:pt modelId="{16E2B6F6-36FB-458D-AB9F-6E359FE00F36}" type="pres">
      <dgm:prSet presAssocID="{A68E4C41-2F8F-4262-8DD7-B18D0155D2B4}" presName="compNode" presStyleCnt="0"/>
      <dgm:spPr/>
    </dgm:pt>
    <dgm:pt modelId="{CC6533BD-4EE2-4BB4-BAFC-D832FA2298E7}" type="pres">
      <dgm:prSet presAssocID="{A68E4C41-2F8F-4262-8DD7-B18D0155D2B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sconnected"/>
        </a:ext>
      </dgm:extLst>
    </dgm:pt>
    <dgm:pt modelId="{8B8565A6-6887-42D1-B71E-67BF01DAF5CC}" type="pres">
      <dgm:prSet presAssocID="{A68E4C41-2F8F-4262-8DD7-B18D0155D2B4}" presName="spaceRect" presStyleCnt="0"/>
      <dgm:spPr/>
    </dgm:pt>
    <dgm:pt modelId="{14589125-7751-4E57-9D3A-646AFD66A319}" type="pres">
      <dgm:prSet presAssocID="{A68E4C41-2F8F-4262-8DD7-B18D0155D2B4}" presName="textRect" presStyleLbl="revTx" presStyleIdx="4" presStyleCnt="6">
        <dgm:presLayoutVars>
          <dgm:chMax val="1"/>
          <dgm:chPref val="1"/>
        </dgm:presLayoutVars>
      </dgm:prSet>
      <dgm:spPr/>
    </dgm:pt>
    <dgm:pt modelId="{55126CCE-4A48-48B1-B0D7-DF4E16902B01}" type="pres">
      <dgm:prSet presAssocID="{2946FC10-2325-43B0-AA40-7354CA163D05}" presName="sibTrans" presStyleCnt="0"/>
      <dgm:spPr/>
    </dgm:pt>
    <dgm:pt modelId="{3A4AD94F-8FC8-4718-AB5B-097FABEBE632}" type="pres">
      <dgm:prSet presAssocID="{1DBBE126-BF5D-409C-9B2E-E26D9C2CD308}" presName="compNode" presStyleCnt="0"/>
      <dgm:spPr/>
    </dgm:pt>
    <dgm:pt modelId="{20A7D11A-A71B-4780-84E3-AA906BBCAB41}" type="pres">
      <dgm:prSet presAssocID="{1DBBE126-BF5D-409C-9B2E-E26D9C2CD30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search"/>
        </a:ext>
      </dgm:extLst>
    </dgm:pt>
    <dgm:pt modelId="{52DB7065-8240-41BD-815C-6A9860E348E8}" type="pres">
      <dgm:prSet presAssocID="{1DBBE126-BF5D-409C-9B2E-E26D9C2CD308}" presName="spaceRect" presStyleCnt="0"/>
      <dgm:spPr/>
    </dgm:pt>
    <dgm:pt modelId="{123A814A-4F70-4C09-975A-2E047FE6E7E2}" type="pres">
      <dgm:prSet presAssocID="{1DBBE126-BF5D-409C-9B2E-E26D9C2CD308}" presName="textRect" presStyleLbl="revTx" presStyleIdx="5" presStyleCnt="6">
        <dgm:presLayoutVars>
          <dgm:chMax val="1"/>
          <dgm:chPref val="1"/>
        </dgm:presLayoutVars>
      </dgm:prSet>
      <dgm:spPr/>
    </dgm:pt>
  </dgm:ptLst>
  <dgm:cxnLst>
    <dgm:cxn modelId="{B94F8F1A-B740-4A0A-AA24-D2252F69A68E}" srcId="{2D213F65-869B-45B0-AF3D-412DB26EAD45}" destId="{16B8FBD3-D191-48E4-B1F1-B5DC4E8047ED}" srcOrd="2" destOrd="0" parTransId="{66D852F5-631A-4E17-83FC-F5C6C6C8B3E8}" sibTransId="{17C99B9A-E9C5-40F9-BAE9-F2BB926C91A2}"/>
    <dgm:cxn modelId="{26AFDC27-13CF-4F14-A844-F4A9C9F7AFC3}" type="presOf" srcId="{592F9AF9-885D-455B-91A8-67AD18EB4A81}" destId="{8CDE2723-A1A1-46C6-8931-E57EA5D48235}" srcOrd="0" destOrd="0" presId="urn:microsoft.com/office/officeart/2018/2/layout/IconLabelList"/>
    <dgm:cxn modelId="{C032EF42-31C7-4BB0-A4F6-F7653E458796}" type="presOf" srcId="{A68E4C41-2F8F-4262-8DD7-B18D0155D2B4}" destId="{14589125-7751-4E57-9D3A-646AFD66A319}" srcOrd="0" destOrd="0" presId="urn:microsoft.com/office/officeart/2018/2/layout/IconLabelList"/>
    <dgm:cxn modelId="{E56D898C-2CD6-4456-8EE4-E5774811A5BC}" type="presOf" srcId="{16B8FBD3-D191-48E4-B1F1-B5DC4E8047ED}" destId="{A2AE0EAE-5145-41BA-91AC-EA57BE1FE1AA}" srcOrd="0" destOrd="0" presId="urn:microsoft.com/office/officeart/2018/2/layout/IconLabelList"/>
    <dgm:cxn modelId="{0495B699-BCEE-4648-94A3-8BB509778C17}" srcId="{2D213F65-869B-45B0-AF3D-412DB26EAD45}" destId="{1DBBE126-BF5D-409C-9B2E-E26D9C2CD308}" srcOrd="5" destOrd="0" parTransId="{8A53520C-155D-44F2-A5D7-1CC60B8DF764}" sibTransId="{C578F463-8A70-4F6A-A0A2-6FE0ECF83EAC}"/>
    <dgm:cxn modelId="{EC91D99F-7930-482B-ACA7-90F8DBA0F076}" srcId="{2D213F65-869B-45B0-AF3D-412DB26EAD45}" destId="{592F9AF9-885D-455B-91A8-67AD18EB4A81}" srcOrd="0" destOrd="0" parTransId="{3F9A3EAE-04D6-4013-BDC3-6A1B8FD95D69}" sibTransId="{380D73FA-5987-42CF-B47C-073F5D448DC8}"/>
    <dgm:cxn modelId="{B737D8A2-5238-4A62-A48A-D8F55E5D0FAB}" srcId="{2D213F65-869B-45B0-AF3D-412DB26EAD45}" destId="{A68E4C41-2F8F-4262-8DD7-B18D0155D2B4}" srcOrd="4" destOrd="0" parTransId="{3EEC04F8-C8CF-4134-A5F0-1A75102E2EBD}" sibTransId="{2946FC10-2325-43B0-AA40-7354CA163D05}"/>
    <dgm:cxn modelId="{7CB70DAD-B5D3-4A82-B7FB-6CAF508FFE9D}" srcId="{2D213F65-869B-45B0-AF3D-412DB26EAD45}" destId="{8ADAAF3A-8DB4-4E81-B0B1-6627A9906ABC}" srcOrd="3" destOrd="0" parTransId="{FF112A0C-26FF-4C2C-8AAB-B574BDFD2D8D}" sibTransId="{6C2DD234-C9C1-4839-92CC-CF805B687BDE}"/>
    <dgm:cxn modelId="{2640DCC1-5A32-4F3E-A614-3922CC32E2E1}" type="presOf" srcId="{F7504DFC-8640-47DF-A0D3-9A5D95841846}" destId="{EC770F30-250C-48C5-B2B4-CB401CAACA68}" srcOrd="0" destOrd="0" presId="urn:microsoft.com/office/officeart/2018/2/layout/IconLabelList"/>
    <dgm:cxn modelId="{CE0176DF-27FD-459A-900F-294611E33509}" srcId="{2D213F65-869B-45B0-AF3D-412DB26EAD45}" destId="{F7504DFC-8640-47DF-A0D3-9A5D95841846}" srcOrd="1" destOrd="0" parTransId="{7EF9A1FF-CC3F-45ED-961F-1979E6B16834}" sibTransId="{D4C2717A-D0FB-4AAC-8EFE-BF33C07F4C51}"/>
    <dgm:cxn modelId="{E4E759E4-25EB-412A-918D-4B9D6D43100C}" type="presOf" srcId="{2D213F65-869B-45B0-AF3D-412DB26EAD45}" destId="{31895971-7AE2-4649-9F04-155F8DB78E69}" srcOrd="0" destOrd="0" presId="urn:microsoft.com/office/officeart/2018/2/layout/IconLabelList"/>
    <dgm:cxn modelId="{0D962AF8-4797-4D3B-A8A4-3855A9139768}" type="presOf" srcId="{1DBBE126-BF5D-409C-9B2E-E26D9C2CD308}" destId="{123A814A-4F70-4C09-975A-2E047FE6E7E2}" srcOrd="0" destOrd="0" presId="urn:microsoft.com/office/officeart/2018/2/layout/IconLabelList"/>
    <dgm:cxn modelId="{028B83FC-BBC2-4B6F-85E2-A00F6A5DB43F}" type="presOf" srcId="{8ADAAF3A-8DB4-4E81-B0B1-6627A9906ABC}" destId="{767E9A23-18B1-43EA-94B9-B45F236A6B71}" srcOrd="0" destOrd="0" presId="urn:microsoft.com/office/officeart/2018/2/layout/IconLabelList"/>
    <dgm:cxn modelId="{D691FBD8-61A4-490D-AEBE-5018A66C02CE}" type="presParOf" srcId="{31895971-7AE2-4649-9F04-155F8DB78E69}" destId="{516564F4-987B-4457-8AC9-5B48164A55A7}" srcOrd="0" destOrd="0" presId="urn:microsoft.com/office/officeart/2018/2/layout/IconLabelList"/>
    <dgm:cxn modelId="{A468A82E-9996-4AC2-9A01-E29DA9DF447C}" type="presParOf" srcId="{516564F4-987B-4457-8AC9-5B48164A55A7}" destId="{996C24C4-EB04-4CD9-9AC5-8B45B29C688E}" srcOrd="0" destOrd="0" presId="urn:microsoft.com/office/officeart/2018/2/layout/IconLabelList"/>
    <dgm:cxn modelId="{CD0D35F7-77F6-4CD3-B9B5-BBA34D5CCA8E}" type="presParOf" srcId="{516564F4-987B-4457-8AC9-5B48164A55A7}" destId="{7BAA7E07-C3AC-4E24-82B0-EA029BC2065B}" srcOrd="1" destOrd="0" presId="urn:microsoft.com/office/officeart/2018/2/layout/IconLabelList"/>
    <dgm:cxn modelId="{B82C32EB-9A7A-44A5-B4C1-30BD9D950F3D}" type="presParOf" srcId="{516564F4-987B-4457-8AC9-5B48164A55A7}" destId="{8CDE2723-A1A1-46C6-8931-E57EA5D48235}" srcOrd="2" destOrd="0" presId="urn:microsoft.com/office/officeart/2018/2/layout/IconLabelList"/>
    <dgm:cxn modelId="{357F2D24-D5EF-4B70-8157-8DDD4A290D45}" type="presParOf" srcId="{31895971-7AE2-4649-9F04-155F8DB78E69}" destId="{ADAFCF31-7E38-4AAD-8211-736035DE5571}" srcOrd="1" destOrd="0" presId="urn:microsoft.com/office/officeart/2018/2/layout/IconLabelList"/>
    <dgm:cxn modelId="{50B5619A-F08E-4587-9777-F69DDB98E125}" type="presParOf" srcId="{31895971-7AE2-4649-9F04-155F8DB78E69}" destId="{DA432F61-7EA8-475E-9DF5-512BDB25C599}" srcOrd="2" destOrd="0" presId="urn:microsoft.com/office/officeart/2018/2/layout/IconLabelList"/>
    <dgm:cxn modelId="{5C3C9452-612E-4FBF-B604-F0216A16EBF6}" type="presParOf" srcId="{DA432F61-7EA8-475E-9DF5-512BDB25C599}" destId="{13FD521F-3DBC-46A3-9DA7-DF5D4CE314F4}" srcOrd="0" destOrd="0" presId="urn:microsoft.com/office/officeart/2018/2/layout/IconLabelList"/>
    <dgm:cxn modelId="{1CF5AB3F-CE7F-4A82-B877-4453D94558FC}" type="presParOf" srcId="{DA432F61-7EA8-475E-9DF5-512BDB25C599}" destId="{BF9CCCF6-EB3F-4F83-B3CF-01222601C2B8}" srcOrd="1" destOrd="0" presId="urn:microsoft.com/office/officeart/2018/2/layout/IconLabelList"/>
    <dgm:cxn modelId="{421BF7C3-2472-4F36-9FD2-235B7DFE531B}" type="presParOf" srcId="{DA432F61-7EA8-475E-9DF5-512BDB25C599}" destId="{EC770F30-250C-48C5-B2B4-CB401CAACA68}" srcOrd="2" destOrd="0" presId="urn:microsoft.com/office/officeart/2018/2/layout/IconLabelList"/>
    <dgm:cxn modelId="{349B5857-7519-42EC-A613-1E86AD697855}" type="presParOf" srcId="{31895971-7AE2-4649-9F04-155F8DB78E69}" destId="{70172793-2532-4416-BD1E-D318BC630C48}" srcOrd="3" destOrd="0" presId="urn:microsoft.com/office/officeart/2018/2/layout/IconLabelList"/>
    <dgm:cxn modelId="{6F6AC1E7-4B55-4682-A23F-E52D870E195F}" type="presParOf" srcId="{31895971-7AE2-4649-9F04-155F8DB78E69}" destId="{CCA6FDB9-983B-4A26-B102-C73472DAB3D4}" srcOrd="4" destOrd="0" presId="urn:microsoft.com/office/officeart/2018/2/layout/IconLabelList"/>
    <dgm:cxn modelId="{F274F6E9-281A-4723-9F46-01B3B200BDC5}" type="presParOf" srcId="{CCA6FDB9-983B-4A26-B102-C73472DAB3D4}" destId="{3D800A4C-4766-4700-80E7-01A4F7163826}" srcOrd="0" destOrd="0" presId="urn:microsoft.com/office/officeart/2018/2/layout/IconLabelList"/>
    <dgm:cxn modelId="{75B77E1E-C7C4-42CD-BD39-A9EAE9EC1494}" type="presParOf" srcId="{CCA6FDB9-983B-4A26-B102-C73472DAB3D4}" destId="{0A5822B9-BD7D-47BA-BA74-801D31F905FB}" srcOrd="1" destOrd="0" presId="urn:microsoft.com/office/officeart/2018/2/layout/IconLabelList"/>
    <dgm:cxn modelId="{9348CEA6-3476-41F6-970A-26EDF0F27E93}" type="presParOf" srcId="{CCA6FDB9-983B-4A26-B102-C73472DAB3D4}" destId="{A2AE0EAE-5145-41BA-91AC-EA57BE1FE1AA}" srcOrd="2" destOrd="0" presId="urn:microsoft.com/office/officeart/2018/2/layout/IconLabelList"/>
    <dgm:cxn modelId="{B4DF34F7-2EBC-4B4E-BA33-F76B1D4051C5}" type="presParOf" srcId="{31895971-7AE2-4649-9F04-155F8DB78E69}" destId="{DDE49127-BF2E-4B17-8555-BB3E0EE8A6A9}" srcOrd="5" destOrd="0" presId="urn:microsoft.com/office/officeart/2018/2/layout/IconLabelList"/>
    <dgm:cxn modelId="{DC02002A-2611-4F62-A460-D310E0DFB68B}" type="presParOf" srcId="{31895971-7AE2-4649-9F04-155F8DB78E69}" destId="{922B70FA-E145-4E26-B043-CAF4F083D72F}" srcOrd="6" destOrd="0" presId="urn:microsoft.com/office/officeart/2018/2/layout/IconLabelList"/>
    <dgm:cxn modelId="{A3855265-FDDC-4B15-B49A-5BD4375DD95E}" type="presParOf" srcId="{922B70FA-E145-4E26-B043-CAF4F083D72F}" destId="{3505D92C-5D93-4D50-8100-D937A1513E66}" srcOrd="0" destOrd="0" presId="urn:microsoft.com/office/officeart/2018/2/layout/IconLabelList"/>
    <dgm:cxn modelId="{3C528153-2C2D-4349-B101-312766ECC862}" type="presParOf" srcId="{922B70FA-E145-4E26-B043-CAF4F083D72F}" destId="{E1CB821D-39D4-41C1-84DE-D773F4A798FD}" srcOrd="1" destOrd="0" presId="urn:microsoft.com/office/officeart/2018/2/layout/IconLabelList"/>
    <dgm:cxn modelId="{D3457433-6021-4B41-A698-F79062ECB354}" type="presParOf" srcId="{922B70FA-E145-4E26-B043-CAF4F083D72F}" destId="{767E9A23-18B1-43EA-94B9-B45F236A6B71}" srcOrd="2" destOrd="0" presId="urn:microsoft.com/office/officeart/2018/2/layout/IconLabelList"/>
    <dgm:cxn modelId="{45198692-DB6B-46CD-B001-90319C06C054}" type="presParOf" srcId="{31895971-7AE2-4649-9F04-155F8DB78E69}" destId="{EEA1C238-5CC9-4D7B-9E14-D904B4B61887}" srcOrd="7" destOrd="0" presId="urn:microsoft.com/office/officeart/2018/2/layout/IconLabelList"/>
    <dgm:cxn modelId="{53E8CF6F-7FB8-49CD-A2D7-49BE490F31AB}" type="presParOf" srcId="{31895971-7AE2-4649-9F04-155F8DB78E69}" destId="{16E2B6F6-36FB-458D-AB9F-6E359FE00F36}" srcOrd="8" destOrd="0" presId="urn:microsoft.com/office/officeart/2018/2/layout/IconLabelList"/>
    <dgm:cxn modelId="{67CE8083-2C5F-4656-A056-13019AA70DCF}" type="presParOf" srcId="{16E2B6F6-36FB-458D-AB9F-6E359FE00F36}" destId="{CC6533BD-4EE2-4BB4-BAFC-D832FA2298E7}" srcOrd="0" destOrd="0" presId="urn:microsoft.com/office/officeart/2018/2/layout/IconLabelList"/>
    <dgm:cxn modelId="{544C023D-C628-43AF-819A-E4B08B147629}" type="presParOf" srcId="{16E2B6F6-36FB-458D-AB9F-6E359FE00F36}" destId="{8B8565A6-6887-42D1-B71E-67BF01DAF5CC}" srcOrd="1" destOrd="0" presId="urn:microsoft.com/office/officeart/2018/2/layout/IconLabelList"/>
    <dgm:cxn modelId="{DD862096-66B3-489B-9132-1BB42D2220A9}" type="presParOf" srcId="{16E2B6F6-36FB-458D-AB9F-6E359FE00F36}" destId="{14589125-7751-4E57-9D3A-646AFD66A319}" srcOrd="2" destOrd="0" presId="urn:microsoft.com/office/officeart/2018/2/layout/IconLabelList"/>
    <dgm:cxn modelId="{65B602CB-FFE9-4368-AF75-4DE143E8F884}" type="presParOf" srcId="{31895971-7AE2-4649-9F04-155F8DB78E69}" destId="{55126CCE-4A48-48B1-B0D7-DF4E16902B01}" srcOrd="9" destOrd="0" presId="urn:microsoft.com/office/officeart/2018/2/layout/IconLabelList"/>
    <dgm:cxn modelId="{F5C03D5C-FD21-41DC-BCCA-08AFF0B45278}" type="presParOf" srcId="{31895971-7AE2-4649-9F04-155F8DB78E69}" destId="{3A4AD94F-8FC8-4718-AB5B-097FABEBE632}" srcOrd="10" destOrd="0" presId="urn:microsoft.com/office/officeart/2018/2/layout/IconLabelList"/>
    <dgm:cxn modelId="{19BBCFE3-7EFD-4439-8584-925E9D9C71E2}" type="presParOf" srcId="{3A4AD94F-8FC8-4718-AB5B-097FABEBE632}" destId="{20A7D11A-A71B-4780-84E3-AA906BBCAB41}" srcOrd="0" destOrd="0" presId="urn:microsoft.com/office/officeart/2018/2/layout/IconLabelList"/>
    <dgm:cxn modelId="{AC939825-393B-4744-96CB-06EB0434A4BE}" type="presParOf" srcId="{3A4AD94F-8FC8-4718-AB5B-097FABEBE632}" destId="{52DB7065-8240-41BD-815C-6A9860E348E8}" srcOrd="1" destOrd="0" presId="urn:microsoft.com/office/officeart/2018/2/layout/IconLabelList"/>
    <dgm:cxn modelId="{FA9EC6FE-057C-4598-986D-4032E7680FE0}" type="presParOf" srcId="{3A4AD94F-8FC8-4718-AB5B-097FABEBE632}" destId="{123A814A-4F70-4C09-975A-2E047FE6E7E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B45B8-910A-46ED-9178-EB00C2F36B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6B8B78-ECFF-49A9-8DA1-9BB12F3AE9BF}">
      <dgm:prSet/>
      <dgm:spPr/>
      <dgm:t>
        <a:bodyPr/>
        <a:lstStyle/>
        <a:p>
          <a:pPr>
            <a:lnSpc>
              <a:spcPct val="100000"/>
            </a:lnSpc>
          </a:pPr>
          <a:r>
            <a:rPr lang="en-US"/>
            <a:t>This course covered many useful skills to keep information security intact. We covered topics that prepare us for the CompTIA Security+ Certification. After this course, we can identify and work with tools that help mitigate and identify security risks and threats. </a:t>
          </a:r>
        </a:p>
      </dgm:t>
    </dgm:pt>
    <dgm:pt modelId="{F6B62202-DFCB-4E8C-A1AD-C502D3AA9923}" type="parTrans" cxnId="{78196D3E-123F-4056-BF99-F02043703684}">
      <dgm:prSet/>
      <dgm:spPr/>
      <dgm:t>
        <a:bodyPr/>
        <a:lstStyle/>
        <a:p>
          <a:endParaRPr lang="en-US"/>
        </a:p>
      </dgm:t>
    </dgm:pt>
    <dgm:pt modelId="{2B086B6F-9556-4CFF-A51E-A0D6E4D6A83A}" type="sibTrans" cxnId="{78196D3E-123F-4056-BF99-F02043703684}">
      <dgm:prSet/>
      <dgm:spPr/>
      <dgm:t>
        <a:bodyPr/>
        <a:lstStyle/>
        <a:p>
          <a:endParaRPr lang="en-US"/>
        </a:p>
      </dgm:t>
    </dgm:pt>
    <dgm:pt modelId="{38F726F5-DA9A-4A21-B716-B43092212AD6}">
      <dgm:prSet/>
      <dgm:spPr/>
      <dgm:t>
        <a:bodyPr/>
        <a:lstStyle/>
        <a:p>
          <a:pPr>
            <a:lnSpc>
              <a:spcPct val="100000"/>
            </a:lnSpc>
          </a:pPr>
          <a:r>
            <a:rPr lang="en-US"/>
            <a:t>While my career goals do not align perfectly with information security, these skills are invaluable to anyone working in the technology field. </a:t>
          </a:r>
        </a:p>
      </dgm:t>
    </dgm:pt>
    <dgm:pt modelId="{C3C52E90-2A07-4667-B7A4-1C05730E5491}" type="parTrans" cxnId="{96CA259E-70C2-4FEA-AF80-6A115CDE9131}">
      <dgm:prSet/>
      <dgm:spPr/>
      <dgm:t>
        <a:bodyPr/>
        <a:lstStyle/>
        <a:p>
          <a:endParaRPr lang="en-US"/>
        </a:p>
      </dgm:t>
    </dgm:pt>
    <dgm:pt modelId="{A70BCAC0-B008-4591-BD29-C84CC0586989}" type="sibTrans" cxnId="{96CA259E-70C2-4FEA-AF80-6A115CDE9131}">
      <dgm:prSet/>
      <dgm:spPr/>
      <dgm:t>
        <a:bodyPr/>
        <a:lstStyle/>
        <a:p>
          <a:endParaRPr lang="en-US"/>
        </a:p>
      </dgm:t>
    </dgm:pt>
    <dgm:pt modelId="{B318E50A-54F8-4569-903F-A45A5A8E2B6E}" type="pres">
      <dgm:prSet presAssocID="{3C4B45B8-910A-46ED-9178-EB00C2F36B65}" presName="root" presStyleCnt="0">
        <dgm:presLayoutVars>
          <dgm:dir/>
          <dgm:resizeHandles val="exact"/>
        </dgm:presLayoutVars>
      </dgm:prSet>
      <dgm:spPr/>
    </dgm:pt>
    <dgm:pt modelId="{DB89E3A4-4840-4900-AEE5-B9BBC4202C1A}" type="pres">
      <dgm:prSet presAssocID="{2D6B8B78-ECFF-49A9-8DA1-9BB12F3AE9BF}" presName="compNode" presStyleCnt="0"/>
      <dgm:spPr/>
    </dgm:pt>
    <dgm:pt modelId="{19039D33-3536-41E2-ADEC-F51D2DA60AFF}" type="pres">
      <dgm:prSet presAssocID="{2D6B8B78-ECFF-49A9-8DA1-9BB12F3AE9BF}" presName="bgRect" presStyleLbl="bgShp" presStyleIdx="0" presStyleCnt="2"/>
      <dgm:spPr/>
    </dgm:pt>
    <dgm:pt modelId="{E943542D-74EB-49CA-9BFF-483229CC13E9}" type="pres">
      <dgm:prSet presAssocID="{2D6B8B78-ECFF-49A9-8DA1-9BB12F3AE9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75D611BA-B061-4E3C-8E05-034067572A2E}" type="pres">
      <dgm:prSet presAssocID="{2D6B8B78-ECFF-49A9-8DA1-9BB12F3AE9BF}" presName="spaceRect" presStyleCnt="0"/>
      <dgm:spPr/>
    </dgm:pt>
    <dgm:pt modelId="{D6C77330-8B78-4610-8A62-CBC1AC1BAB8F}" type="pres">
      <dgm:prSet presAssocID="{2D6B8B78-ECFF-49A9-8DA1-9BB12F3AE9BF}" presName="parTx" presStyleLbl="revTx" presStyleIdx="0" presStyleCnt="2">
        <dgm:presLayoutVars>
          <dgm:chMax val="0"/>
          <dgm:chPref val="0"/>
        </dgm:presLayoutVars>
      </dgm:prSet>
      <dgm:spPr/>
    </dgm:pt>
    <dgm:pt modelId="{668A1FBE-E849-44B7-B8BA-7C68A37E781A}" type="pres">
      <dgm:prSet presAssocID="{2B086B6F-9556-4CFF-A51E-A0D6E4D6A83A}" presName="sibTrans" presStyleCnt="0"/>
      <dgm:spPr/>
    </dgm:pt>
    <dgm:pt modelId="{78406007-56CE-48CC-99E0-5C3667536DB4}" type="pres">
      <dgm:prSet presAssocID="{38F726F5-DA9A-4A21-B716-B43092212AD6}" presName="compNode" presStyleCnt="0"/>
      <dgm:spPr/>
    </dgm:pt>
    <dgm:pt modelId="{F1835579-D71B-4F01-A66F-0F3B5F9578CA}" type="pres">
      <dgm:prSet presAssocID="{38F726F5-DA9A-4A21-B716-B43092212AD6}" presName="bgRect" presStyleLbl="bgShp" presStyleIdx="1" presStyleCnt="2"/>
      <dgm:spPr/>
    </dgm:pt>
    <dgm:pt modelId="{3BC9601E-EAAD-4D20-86FE-F4D49ED2C39B}" type="pres">
      <dgm:prSet presAssocID="{38F726F5-DA9A-4A21-B716-B43092212A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iefcase"/>
        </a:ext>
      </dgm:extLst>
    </dgm:pt>
    <dgm:pt modelId="{E6929538-8F90-45A7-8BB4-3B206D4C3DC2}" type="pres">
      <dgm:prSet presAssocID="{38F726F5-DA9A-4A21-B716-B43092212AD6}" presName="spaceRect" presStyleCnt="0"/>
      <dgm:spPr/>
    </dgm:pt>
    <dgm:pt modelId="{4A0CD258-8CBD-4BAD-8301-FD841CB80E88}" type="pres">
      <dgm:prSet presAssocID="{38F726F5-DA9A-4A21-B716-B43092212AD6}" presName="parTx" presStyleLbl="revTx" presStyleIdx="1" presStyleCnt="2">
        <dgm:presLayoutVars>
          <dgm:chMax val="0"/>
          <dgm:chPref val="0"/>
        </dgm:presLayoutVars>
      </dgm:prSet>
      <dgm:spPr/>
    </dgm:pt>
  </dgm:ptLst>
  <dgm:cxnLst>
    <dgm:cxn modelId="{DD720502-34AA-4491-B70E-A0FD85AF55E1}" type="presOf" srcId="{3C4B45B8-910A-46ED-9178-EB00C2F36B65}" destId="{B318E50A-54F8-4569-903F-A45A5A8E2B6E}" srcOrd="0" destOrd="0" presId="urn:microsoft.com/office/officeart/2018/2/layout/IconVerticalSolidList"/>
    <dgm:cxn modelId="{78196D3E-123F-4056-BF99-F02043703684}" srcId="{3C4B45B8-910A-46ED-9178-EB00C2F36B65}" destId="{2D6B8B78-ECFF-49A9-8DA1-9BB12F3AE9BF}" srcOrd="0" destOrd="0" parTransId="{F6B62202-DFCB-4E8C-A1AD-C502D3AA9923}" sibTransId="{2B086B6F-9556-4CFF-A51E-A0D6E4D6A83A}"/>
    <dgm:cxn modelId="{B17BFB5C-3503-4623-93E2-560CBE51795D}" type="presOf" srcId="{38F726F5-DA9A-4A21-B716-B43092212AD6}" destId="{4A0CD258-8CBD-4BAD-8301-FD841CB80E88}" srcOrd="0" destOrd="0" presId="urn:microsoft.com/office/officeart/2018/2/layout/IconVerticalSolidList"/>
    <dgm:cxn modelId="{24938C6D-958F-4810-8DA8-3CE0C35A9827}" type="presOf" srcId="{2D6B8B78-ECFF-49A9-8DA1-9BB12F3AE9BF}" destId="{D6C77330-8B78-4610-8A62-CBC1AC1BAB8F}" srcOrd="0" destOrd="0" presId="urn:microsoft.com/office/officeart/2018/2/layout/IconVerticalSolidList"/>
    <dgm:cxn modelId="{96CA259E-70C2-4FEA-AF80-6A115CDE9131}" srcId="{3C4B45B8-910A-46ED-9178-EB00C2F36B65}" destId="{38F726F5-DA9A-4A21-B716-B43092212AD6}" srcOrd="1" destOrd="0" parTransId="{C3C52E90-2A07-4667-B7A4-1C05730E5491}" sibTransId="{A70BCAC0-B008-4591-BD29-C84CC0586989}"/>
    <dgm:cxn modelId="{BCA1C214-AF6D-461A-BE72-580967A6C0D7}" type="presParOf" srcId="{B318E50A-54F8-4569-903F-A45A5A8E2B6E}" destId="{DB89E3A4-4840-4900-AEE5-B9BBC4202C1A}" srcOrd="0" destOrd="0" presId="urn:microsoft.com/office/officeart/2018/2/layout/IconVerticalSolidList"/>
    <dgm:cxn modelId="{855DA198-91FD-4651-8CC6-8576116B24EB}" type="presParOf" srcId="{DB89E3A4-4840-4900-AEE5-B9BBC4202C1A}" destId="{19039D33-3536-41E2-ADEC-F51D2DA60AFF}" srcOrd="0" destOrd="0" presId="urn:microsoft.com/office/officeart/2018/2/layout/IconVerticalSolidList"/>
    <dgm:cxn modelId="{0FFC16F0-726D-4A38-AE23-6BE9CA5867E1}" type="presParOf" srcId="{DB89E3A4-4840-4900-AEE5-B9BBC4202C1A}" destId="{E943542D-74EB-49CA-9BFF-483229CC13E9}" srcOrd="1" destOrd="0" presId="urn:microsoft.com/office/officeart/2018/2/layout/IconVerticalSolidList"/>
    <dgm:cxn modelId="{A1BA863F-72CE-49BF-A11F-1F215CB07C77}" type="presParOf" srcId="{DB89E3A4-4840-4900-AEE5-B9BBC4202C1A}" destId="{75D611BA-B061-4E3C-8E05-034067572A2E}" srcOrd="2" destOrd="0" presId="urn:microsoft.com/office/officeart/2018/2/layout/IconVerticalSolidList"/>
    <dgm:cxn modelId="{5EF638C2-6EB9-4640-953B-31F316DB5E3E}" type="presParOf" srcId="{DB89E3A4-4840-4900-AEE5-B9BBC4202C1A}" destId="{D6C77330-8B78-4610-8A62-CBC1AC1BAB8F}" srcOrd="3" destOrd="0" presId="urn:microsoft.com/office/officeart/2018/2/layout/IconVerticalSolidList"/>
    <dgm:cxn modelId="{EBC4B3D9-8D4C-4CF0-887B-73F628A61A4E}" type="presParOf" srcId="{B318E50A-54F8-4569-903F-A45A5A8E2B6E}" destId="{668A1FBE-E849-44B7-B8BA-7C68A37E781A}" srcOrd="1" destOrd="0" presId="urn:microsoft.com/office/officeart/2018/2/layout/IconVerticalSolidList"/>
    <dgm:cxn modelId="{CA05319E-269E-499E-9BCF-DDA8437E1655}" type="presParOf" srcId="{B318E50A-54F8-4569-903F-A45A5A8E2B6E}" destId="{78406007-56CE-48CC-99E0-5C3667536DB4}" srcOrd="2" destOrd="0" presId="urn:microsoft.com/office/officeart/2018/2/layout/IconVerticalSolidList"/>
    <dgm:cxn modelId="{BBF34A4C-95E7-47F3-AB77-69A6A7174843}" type="presParOf" srcId="{78406007-56CE-48CC-99E0-5C3667536DB4}" destId="{F1835579-D71B-4F01-A66F-0F3B5F9578CA}" srcOrd="0" destOrd="0" presId="urn:microsoft.com/office/officeart/2018/2/layout/IconVerticalSolidList"/>
    <dgm:cxn modelId="{5E0E644B-A2DE-43AA-81A4-8C8DADC8077B}" type="presParOf" srcId="{78406007-56CE-48CC-99E0-5C3667536DB4}" destId="{3BC9601E-EAAD-4D20-86FE-F4D49ED2C39B}" srcOrd="1" destOrd="0" presId="urn:microsoft.com/office/officeart/2018/2/layout/IconVerticalSolidList"/>
    <dgm:cxn modelId="{BB3DA29C-F74E-465C-93BD-67B5242A9DBD}" type="presParOf" srcId="{78406007-56CE-48CC-99E0-5C3667536DB4}" destId="{E6929538-8F90-45A7-8BB4-3B206D4C3DC2}" srcOrd="2" destOrd="0" presId="urn:microsoft.com/office/officeart/2018/2/layout/IconVerticalSolidList"/>
    <dgm:cxn modelId="{003B8B98-6F3D-439D-B0D1-D39FFFD0A397}" type="presParOf" srcId="{78406007-56CE-48CC-99E0-5C3667536DB4}" destId="{4A0CD258-8CBD-4BAD-8301-FD841CB80E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24C4-EB04-4CD9-9AC5-8B45B29C688E}">
      <dsp:nvSpPr>
        <dsp:cNvPr id="0" name=""/>
        <dsp:cNvSpPr/>
      </dsp:nvSpPr>
      <dsp:spPr>
        <a:xfrm>
          <a:off x="404043" y="606115"/>
          <a:ext cx="658125" cy="65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E2723-A1A1-46C6-8931-E57EA5D48235}">
      <dsp:nvSpPr>
        <dsp:cNvPr id="0" name=""/>
        <dsp:cNvSpPr/>
      </dsp:nvSpPr>
      <dsp:spPr>
        <a:xfrm>
          <a:off x="1856" y="1646572"/>
          <a:ext cx="146250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To conduct a vulnerability assessment of a server in a testing or production environment, security practitioners use tools such as NMAP (the network mapper), Netcat, and Wireshark.</a:t>
          </a:r>
        </a:p>
      </dsp:txBody>
      <dsp:txXfrm>
        <a:off x="1856" y="1646572"/>
        <a:ext cx="1462500" cy="1508203"/>
      </dsp:txXfrm>
    </dsp:sp>
    <dsp:sp modelId="{13FD521F-3DBC-46A3-9DA7-DF5D4CE314F4}">
      <dsp:nvSpPr>
        <dsp:cNvPr id="0" name=""/>
        <dsp:cNvSpPr/>
      </dsp:nvSpPr>
      <dsp:spPr>
        <a:xfrm>
          <a:off x="2122481" y="606115"/>
          <a:ext cx="658125" cy="65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70F30-250C-48C5-B2B4-CB401CAACA68}">
      <dsp:nvSpPr>
        <dsp:cNvPr id="0" name=""/>
        <dsp:cNvSpPr/>
      </dsp:nvSpPr>
      <dsp:spPr>
        <a:xfrm>
          <a:off x="1720293" y="1646572"/>
          <a:ext cx="146250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To prepare for the vulnerability scanning, we first checked the IP addresses of the VMs.</a:t>
          </a:r>
        </a:p>
      </dsp:txBody>
      <dsp:txXfrm>
        <a:off x="1720293" y="1646572"/>
        <a:ext cx="1462500" cy="1508203"/>
      </dsp:txXfrm>
    </dsp:sp>
    <dsp:sp modelId="{3D800A4C-4766-4700-80E7-01A4F7163826}">
      <dsp:nvSpPr>
        <dsp:cNvPr id="0" name=""/>
        <dsp:cNvSpPr/>
      </dsp:nvSpPr>
      <dsp:spPr>
        <a:xfrm>
          <a:off x="3840918" y="606115"/>
          <a:ext cx="658125" cy="65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E0EAE-5145-41BA-91AC-EA57BE1FE1AA}">
      <dsp:nvSpPr>
        <dsp:cNvPr id="0" name=""/>
        <dsp:cNvSpPr/>
      </dsp:nvSpPr>
      <dsp:spPr>
        <a:xfrm>
          <a:off x="3438731" y="1646572"/>
          <a:ext cx="146250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NMAP tool can be used to identify IP addresses that are in use on a network segment, assuming that the hosts on the network segment are up and running.</a:t>
          </a:r>
        </a:p>
      </dsp:txBody>
      <dsp:txXfrm>
        <a:off x="3438731" y="1646572"/>
        <a:ext cx="1462500" cy="1508203"/>
      </dsp:txXfrm>
    </dsp:sp>
    <dsp:sp modelId="{3505D92C-5D93-4D50-8100-D937A1513E66}">
      <dsp:nvSpPr>
        <dsp:cNvPr id="0" name=""/>
        <dsp:cNvSpPr/>
      </dsp:nvSpPr>
      <dsp:spPr>
        <a:xfrm>
          <a:off x="5559356" y="606115"/>
          <a:ext cx="658125" cy="6581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E9A23-18B1-43EA-94B9-B45F236A6B71}">
      <dsp:nvSpPr>
        <dsp:cNvPr id="0" name=""/>
        <dsp:cNvSpPr/>
      </dsp:nvSpPr>
      <dsp:spPr>
        <a:xfrm>
          <a:off x="5157168" y="1646572"/>
          <a:ext cx="146250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Netcat tool can be used to gain information about FTP, SSH, and SMTP applications that are discovered in an NMAP scan (called banner grabbing). Knowing the version of an application running on the server can be a great help in the exploitation phase.</a:t>
          </a:r>
        </a:p>
      </dsp:txBody>
      <dsp:txXfrm>
        <a:off x="5157168" y="1646572"/>
        <a:ext cx="1462500" cy="1508203"/>
      </dsp:txXfrm>
    </dsp:sp>
    <dsp:sp modelId="{CC6533BD-4EE2-4BB4-BAFC-D832FA2298E7}">
      <dsp:nvSpPr>
        <dsp:cNvPr id="0" name=""/>
        <dsp:cNvSpPr/>
      </dsp:nvSpPr>
      <dsp:spPr>
        <a:xfrm>
          <a:off x="7277793" y="606115"/>
          <a:ext cx="658125" cy="6581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89125-7751-4E57-9D3A-646AFD66A319}">
      <dsp:nvSpPr>
        <dsp:cNvPr id="0" name=""/>
        <dsp:cNvSpPr/>
      </dsp:nvSpPr>
      <dsp:spPr>
        <a:xfrm>
          <a:off x="6875606" y="1646572"/>
          <a:ext cx="146250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Wireshark is a packet sniffing tool. It can be used by security practitioners to analyze network traffic and gain insight into client and server applications.</a:t>
          </a:r>
        </a:p>
      </dsp:txBody>
      <dsp:txXfrm>
        <a:off x="6875606" y="1646572"/>
        <a:ext cx="1462500" cy="1508203"/>
      </dsp:txXfrm>
    </dsp:sp>
    <dsp:sp modelId="{20A7D11A-A71B-4780-84E3-AA906BBCAB41}">
      <dsp:nvSpPr>
        <dsp:cNvPr id="0" name=""/>
        <dsp:cNvSpPr/>
      </dsp:nvSpPr>
      <dsp:spPr>
        <a:xfrm>
          <a:off x="8996231" y="606115"/>
          <a:ext cx="658125" cy="6581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A814A-4F70-4C09-975A-2E047FE6E7E2}">
      <dsp:nvSpPr>
        <dsp:cNvPr id="0" name=""/>
        <dsp:cNvSpPr/>
      </dsp:nvSpPr>
      <dsp:spPr>
        <a:xfrm>
          <a:off x="8594043" y="1646572"/>
          <a:ext cx="146250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Nessus Essentials is a free vulnerability scanner that provides an entry point for vulnerability assessment.</a:t>
          </a:r>
        </a:p>
      </dsp:txBody>
      <dsp:txXfrm>
        <a:off x="8594043" y="1646572"/>
        <a:ext cx="1462500" cy="1508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39D33-3536-41E2-ADEC-F51D2DA60AFF}">
      <dsp:nvSpPr>
        <dsp:cNvPr id="0" name=""/>
        <dsp:cNvSpPr/>
      </dsp:nvSpPr>
      <dsp:spPr>
        <a:xfrm>
          <a:off x="0" y="611144"/>
          <a:ext cx="10058399" cy="1128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3542D-74EB-49CA-9BFF-483229CC13E9}">
      <dsp:nvSpPr>
        <dsp:cNvPr id="0" name=""/>
        <dsp:cNvSpPr/>
      </dsp:nvSpPr>
      <dsp:spPr>
        <a:xfrm>
          <a:off x="341300" y="865004"/>
          <a:ext cx="620547" cy="620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77330-8B78-4610-8A62-CBC1AC1BAB8F}">
      <dsp:nvSpPr>
        <dsp:cNvPr id="0" name=""/>
        <dsp:cNvSpPr/>
      </dsp:nvSpPr>
      <dsp:spPr>
        <a:xfrm>
          <a:off x="1303148" y="611144"/>
          <a:ext cx="8755251" cy="112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08" tIns="119408" rIns="119408" bIns="119408" numCol="1" spcCol="1270" anchor="ctr" anchorCtr="0">
          <a:noAutofit/>
        </a:bodyPr>
        <a:lstStyle/>
        <a:p>
          <a:pPr marL="0" lvl="0" indent="0" algn="l" defTabSz="666750">
            <a:lnSpc>
              <a:spcPct val="100000"/>
            </a:lnSpc>
            <a:spcBef>
              <a:spcPct val="0"/>
            </a:spcBef>
            <a:spcAft>
              <a:spcPct val="35000"/>
            </a:spcAft>
            <a:buNone/>
          </a:pPr>
          <a:r>
            <a:rPr lang="en-US" sz="1500" kern="1200"/>
            <a:t>This course covered many useful skills to keep information security intact. We covered topics that prepare us for the CompTIA Security+ Certification. After this course, we can identify and work with tools that help mitigate and identify security risks and threats. </a:t>
          </a:r>
        </a:p>
      </dsp:txBody>
      <dsp:txXfrm>
        <a:off x="1303148" y="611144"/>
        <a:ext cx="8755251" cy="1128267"/>
      </dsp:txXfrm>
    </dsp:sp>
    <dsp:sp modelId="{F1835579-D71B-4F01-A66F-0F3B5F9578CA}">
      <dsp:nvSpPr>
        <dsp:cNvPr id="0" name=""/>
        <dsp:cNvSpPr/>
      </dsp:nvSpPr>
      <dsp:spPr>
        <a:xfrm>
          <a:off x="0" y="2021478"/>
          <a:ext cx="10058399" cy="11282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9601E-EAAD-4D20-86FE-F4D49ED2C39B}">
      <dsp:nvSpPr>
        <dsp:cNvPr id="0" name=""/>
        <dsp:cNvSpPr/>
      </dsp:nvSpPr>
      <dsp:spPr>
        <a:xfrm>
          <a:off x="341300" y="2275339"/>
          <a:ext cx="620547" cy="620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CD258-8CBD-4BAD-8301-FD841CB80E88}">
      <dsp:nvSpPr>
        <dsp:cNvPr id="0" name=""/>
        <dsp:cNvSpPr/>
      </dsp:nvSpPr>
      <dsp:spPr>
        <a:xfrm>
          <a:off x="1303148" y="2021478"/>
          <a:ext cx="8755251" cy="112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08" tIns="119408" rIns="119408" bIns="119408" numCol="1" spcCol="1270" anchor="ctr" anchorCtr="0">
          <a:noAutofit/>
        </a:bodyPr>
        <a:lstStyle/>
        <a:p>
          <a:pPr marL="0" lvl="0" indent="0" algn="l" defTabSz="666750">
            <a:lnSpc>
              <a:spcPct val="100000"/>
            </a:lnSpc>
            <a:spcBef>
              <a:spcPct val="0"/>
            </a:spcBef>
            <a:spcAft>
              <a:spcPct val="35000"/>
            </a:spcAft>
            <a:buNone/>
          </a:pPr>
          <a:r>
            <a:rPr lang="en-US" sz="1500" kern="1200"/>
            <a:t>While my career goals do not align perfectly with information security, these skills are invaluable to anyone working in the technology field. </a:t>
          </a:r>
        </a:p>
      </dsp:txBody>
      <dsp:txXfrm>
        <a:off x="1303148" y="2021478"/>
        <a:ext cx="8755251" cy="112826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6/21/24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521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6/21/24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039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6/21/24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204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6/21/24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424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6/21/24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622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6/21/24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070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6/21/24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75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6/21/24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443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6/21/24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480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6/21/24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9918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6/21/24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459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6/21/24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8903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BE5219-50D5-8729-FDDA-8EA7759073EA}"/>
              </a:ext>
            </a:extLst>
          </p:cNvPr>
          <p:cNvSpPr>
            <a:spLocks noGrp="1"/>
          </p:cNvSpPr>
          <p:nvPr>
            <p:ph type="ctrTitle"/>
          </p:nvPr>
        </p:nvSpPr>
        <p:spPr>
          <a:xfrm>
            <a:off x="1097280" y="516835"/>
            <a:ext cx="5977937" cy="1666501"/>
          </a:xfrm>
        </p:spPr>
        <p:txBody>
          <a:bodyPr vert="horz" lIns="91440" tIns="45720" rIns="91440" bIns="45720" rtlCol="0" anchor="b">
            <a:noAutofit/>
          </a:bodyPr>
          <a:lstStyle/>
          <a:p>
            <a:r>
              <a:rPr lang="en-US" sz="6000" dirty="0"/>
              <a:t>Information System Security</a:t>
            </a:r>
          </a:p>
        </p:txBody>
      </p:sp>
      <p:cxnSp>
        <p:nvCxnSpPr>
          <p:cNvPr id="15" name="Straight Connector 14">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F2547EA1-B6CC-EE2A-D0F4-2C20125D69B2}"/>
              </a:ext>
            </a:extLst>
          </p:cNvPr>
          <p:cNvSpPr>
            <a:spLocks noGrp="1"/>
          </p:cNvSpPr>
          <p:nvPr>
            <p:ph type="subTitle" idx="1"/>
          </p:nvPr>
        </p:nvSpPr>
        <p:spPr>
          <a:xfrm>
            <a:off x="1097279" y="2546224"/>
            <a:ext cx="5977938" cy="3342747"/>
          </a:xfrm>
        </p:spPr>
        <p:txBody>
          <a:bodyPr vert="horz" lIns="0" tIns="45720" rIns="0" bIns="45720" rtlCol="0">
            <a:normAutofit/>
          </a:bodyPr>
          <a:lstStyle/>
          <a:p>
            <a:pPr marL="285750" indent="-285750">
              <a:lnSpc>
                <a:spcPct val="100000"/>
              </a:lnSpc>
              <a:buFont typeface="Courier New" panose="02070309020205020404" pitchFamily="49" charset="0"/>
              <a:buChar char="o"/>
            </a:pPr>
            <a:r>
              <a:rPr lang="en-US" sz="1800" dirty="0"/>
              <a:t>SEC285: Final Course Project</a:t>
            </a:r>
          </a:p>
          <a:p>
            <a:pPr marL="285750" indent="-285750">
              <a:lnSpc>
                <a:spcPct val="100000"/>
              </a:lnSpc>
              <a:buFont typeface="Courier New" panose="02070309020205020404" pitchFamily="49" charset="0"/>
              <a:buChar char="o"/>
            </a:pPr>
            <a:r>
              <a:rPr lang="en-US" sz="1800" dirty="0">
                <a:solidFill>
                  <a:srgbClr val="FFFFFF"/>
                </a:solidFill>
              </a:rPr>
              <a:t>May 2024</a:t>
            </a:r>
          </a:p>
          <a:p>
            <a:pPr marL="285750" indent="-285750">
              <a:lnSpc>
                <a:spcPct val="100000"/>
              </a:lnSpc>
              <a:buFont typeface="Courier New" panose="02070309020205020404" pitchFamily="49" charset="0"/>
              <a:buChar char="o"/>
            </a:pPr>
            <a:r>
              <a:rPr lang="en-US" sz="1800" dirty="0" err="1">
                <a:solidFill>
                  <a:srgbClr val="FFFFFF"/>
                </a:solidFill>
              </a:rPr>
              <a:t>Amberlyn</a:t>
            </a:r>
            <a:r>
              <a:rPr lang="en-US" sz="1800" dirty="0">
                <a:solidFill>
                  <a:srgbClr val="FFFFFF"/>
                </a:solidFill>
              </a:rPr>
              <a:t> Sisk</a:t>
            </a:r>
          </a:p>
          <a:p>
            <a:pPr marL="285750" indent="-285750">
              <a:lnSpc>
                <a:spcPct val="100000"/>
              </a:lnSpc>
              <a:buFont typeface="Courier New" panose="02070309020205020404" pitchFamily="49" charset="0"/>
              <a:buChar char="o"/>
            </a:pPr>
            <a:r>
              <a:rPr lang="en-US" sz="1800" dirty="0">
                <a:solidFill>
                  <a:srgbClr val="FFFFFF"/>
                </a:solidFill>
              </a:rPr>
              <a:t>Professor Kevin Moore</a:t>
            </a:r>
          </a:p>
        </p:txBody>
      </p:sp>
      <p:pic>
        <p:nvPicPr>
          <p:cNvPr id="4" name="Picture 3" descr="Transparent padlock">
            <a:extLst>
              <a:ext uri="{FF2B5EF4-FFF2-40B4-BE49-F238E27FC236}">
                <a16:creationId xmlns:a16="http://schemas.microsoft.com/office/drawing/2014/main" id="{70E3326E-721C-0E22-36A0-9CB0FD4608C9}"/>
              </a:ext>
            </a:extLst>
          </p:cNvPr>
          <p:cNvPicPr>
            <a:picLocks noChangeAspect="1"/>
          </p:cNvPicPr>
          <p:nvPr/>
        </p:nvPicPr>
        <p:blipFill rotWithShape="1">
          <a:blip r:embed="rId2"/>
          <a:srcRect l="15202" r="41055" b="2"/>
          <a:stretch/>
        </p:blipFill>
        <p:spPr>
          <a:xfrm>
            <a:off x="7611902" y="10"/>
            <a:ext cx="4580097" cy="6857990"/>
          </a:xfrm>
          <a:prstGeom prst="rect">
            <a:avLst/>
          </a:prstGeom>
        </p:spPr>
      </p:pic>
    </p:spTree>
    <p:extLst>
      <p:ext uri="{BB962C8B-B14F-4D97-AF65-F5344CB8AC3E}">
        <p14:creationId xmlns:p14="http://schemas.microsoft.com/office/powerpoint/2010/main" val="37444475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3EEFD-F887-259D-A206-2888B8A686BF}"/>
              </a:ext>
            </a:extLst>
          </p:cNvPr>
          <p:cNvSpPr txBox="1"/>
          <p:nvPr/>
        </p:nvSpPr>
        <p:spPr>
          <a:xfrm>
            <a:off x="542925" y="657225"/>
            <a:ext cx="11144250" cy="5355312"/>
          </a:xfrm>
          <a:prstGeom prst="rect">
            <a:avLst/>
          </a:prstGeom>
          <a:noFill/>
        </p:spPr>
        <p:txBody>
          <a:bodyPr wrap="square" rtlCol="0">
            <a:spAutoFit/>
          </a:bodyPr>
          <a:lstStyle/>
          <a:p>
            <a:r>
              <a:rPr lang="en-US" dirty="0"/>
              <a:t>1. Overview: </a:t>
            </a:r>
          </a:p>
          <a:p>
            <a:br>
              <a:rPr lang="en-US" dirty="0"/>
            </a:br>
            <a:r>
              <a:rPr lang="en-US" dirty="0"/>
              <a:t>Tablets, smartphones, and laptops can be very beneficial to the workplace. The ability to utilize a personal device can lead to more productivity and better communication between coworkers. However, using personal devices in the workplace can lead to security risks. All SANS employees must follow this policy to ensure network security is maintained.</a:t>
            </a:r>
          </a:p>
          <a:p>
            <a:endParaRPr lang="en-US" dirty="0"/>
          </a:p>
          <a:p>
            <a:endParaRPr lang="en-US" dirty="0"/>
          </a:p>
          <a:p>
            <a:endParaRPr lang="en-US" dirty="0"/>
          </a:p>
          <a:p>
            <a:r>
              <a:rPr lang="en-US" dirty="0"/>
              <a:t>2. Purpose:  </a:t>
            </a:r>
          </a:p>
          <a:p>
            <a:endParaRPr lang="en-US" dirty="0"/>
          </a:p>
          <a:p>
            <a:r>
              <a:rPr lang="en-US" dirty="0"/>
              <a:t>The purpose of this policy is to ensure that no unnecessary vulnerabilities are introduced to the SANS computing resources. In order to prevent data from being stolen or compromised, it is important to identify devices that have been attacked promptly. With this being said, if you identify an attack on your device or think your device may have been attacked, let the IT department know immediately. This will allow the IT department to address the attack early, to prevent other devices and company computers from being exposed to the attack.</a:t>
            </a:r>
          </a:p>
          <a:p>
            <a:endParaRPr lang="en-US" dirty="0"/>
          </a:p>
          <a:p>
            <a:endParaRPr lang="en-US" dirty="0"/>
          </a:p>
        </p:txBody>
      </p:sp>
    </p:spTree>
    <p:extLst>
      <p:ext uri="{BB962C8B-B14F-4D97-AF65-F5344CB8AC3E}">
        <p14:creationId xmlns:p14="http://schemas.microsoft.com/office/powerpoint/2010/main" val="343001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3EEFD-F887-259D-A206-2888B8A686BF}"/>
              </a:ext>
            </a:extLst>
          </p:cNvPr>
          <p:cNvSpPr txBox="1"/>
          <p:nvPr/>
        </p:nvSpPr>
        <p:spPr>
          <a:xfrm>
            <a:off x="542925" y="657225"/>
            <a:ext cx="11144250" cy="5355312"/>
          </a:xfrm>
          <a:prstGeom prst="rect">
            <a:avLst/>
          </a:prstGeom>
          <a:noFill/>
        </p:spPr>
        <p:txBody>
          <a:bodyPr wrap="square" rtlCol="0">
            <a:spAutoFit/>
          </a:bodyPr>
          <a:lstStyle/>
          <a:p>
            <a:pPr marL="0" indent="0">
              <a:buNone/>
            </a:pPr>
            <a:r>
              <a:rPr lang="en-US" dirty="0">
                <a:effectLst/>
                <a:ea typeface="Calibri" panose="020F0502020204030204" pitchFamily="34" charset="0"/>
              </a:rPr>
              <a:t>3. Scope: </a:t>
            </a:r>
          </a:p>
          <a:p>
            <a:pPr marL="0" indent="0">
              <a:buNone/>
            </a:pPr>
            <a:endParaRPr lang="en-US" dirty="0">
              <a:effectLst/>
              <a:ea typeface="Calibri" panose="020F0502020204030204" pitchFamily="34" charset="0"/>
            </a:endParaRPr>
          </a:p>
          <a:p>
            <a:pPr marL="0" indent="0">
              <a:buNone/>
            </a:pPr>
            <a:r>
              <a:rPr lang="en-US" dirty="0">
                <a:effectLst/>
                <a:ea typeface="Calibri" panose="020F0502020204030204" pitchFamily="34" charset="0"/>
              </a:rPr>
              <a:t>Employees who wish to connect personal devices to the company network may do so with approval from the IT department. These devices include laptops, smartphones, tablets, and smartwatches. Activity conducted on your personal devices while connected to the company network should always remain professional. </a:t>
            </a:r>
          </a:p>
          <a:p>
            <a:pPr marL="0" indent="0">
              <a:buNone/>
            </a:pPr>
            <a:br>
              <a:rPr lang="en-US" dirty="0">
                <a:effectLst/>
                <a:ea typeface="Calibri" panose="020F0502020204030204" pitchFamily="34" charset="0"/>
              </a:rPr>
            </a:br>
            <a:endParaRPr lang="en-US" dirty="0"/>
          </a:p>
          <a:p>
            <a:pPr marL="0" indent="0">
              <a:buNone/>
            </a:pPr>
            <a:endParaRPr lang="en-US" dirty="0"/>
          </a:p>
          <a:p>
            <a:pPr marL="0" indent="0">
              <a:buNone/>
            </a:pPr>
            <a:r>
              <a:rPr lang="en-US" dirty="0"/>
              <a:t>4. Policy:  </a:t>
            </a:r>
          </a:p>
          <a:p>
            <a:pPr marL="0" indent="0">
              <a:buNone/>
            </a:pPr>
            <a:endParaRPr lang="en-US" dirty="0">
              <a:effectLst/>
              <a:ea typeface="Calibri" panose="020F0502020204030204" pitchFamily="34" charset="0"/>
              <a:cs typeface="Times New Roman" panose="02020603050405020304" pitchFamily="18" charset="0"/>
            </a:endParaRPr>
          </a:p>
          <a:p>
            <a:pPr marL="0" indent="0">
              <a:buNone/>
            </a:pPr>
            <a:r>
              <a:rPr lang="en-US" dirty="0">
                <a:effectLst/>
                <a:ea typeface="Calibri" panose="020F0502020204030204" pitchFamily="34" charset="0"/>
                <a:cs typeface="Times New Roman" panose="02020603050405020304" pitchFamily="18" charset="0"/>
              </a:rPr>
              <a:t>All personal devices are subject to a security assessment before acceptance to the SANS network. These security assessments will be conducted solely by the IT department. In order to remain compliant with this policy, all devices must be running the latest OS with available patches, have up-to-date antivirus software installed, and a firewall, which will all be checked by the IT department regularly. If devices are non-compliant, they will be removed from the network until all necessary updates are completed and checked by the IT department. </a:t>
            </a:r>
          </a:p>
          <a:p>
            <a:pPr marL="0" indent="0">
              <a:buNone/>
            </a:pPr>
            <a:endParaRPr lang="en-US"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775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3EEFD-F887-259D-A206-2888B8A686BF}"/>
              </a:ext>
            </a:extLst>
          </p:cNvPr>
          <p:cNvSpPr txBox="1"/>
          <p:nvPr/>
        </p:nvSpPr>
        <p:spPr>
          <a:xfrm>
            <a:off x="542925" y="657225"/>
            <a:ext cx="11144250" cy="5909310"/>
          </a:xfrm>
          <a:prstGeom prst="rect">
            <a:avLst/>
          </a:prstGeom>
          <a:noFill/>
        </p:spPr>
        <p:txBody>
          <a:bodyPr wrap="square" rtlCol="0">
            <a:spAutoFit/>
          </a:bodyPr>
          <a:lstStyle/>
          <a:p>
            <a:pPr marL="0" indent="0">
              <a:buNone/>
            </a:pPr>
            <a:r>
              <a:rPr lang="en-US" dirty="0"/>
              <a:t>5. Policy Compliance: </a:t>
            </a:r>
          </a:p>
          <a:p>
            <a:pPr marL="0" indent="0">
              <a:buNone/>
            </a:pPr>
            <a:endParaRPr lang="en-US" dirty="0"/>
          </a:p>
          <a:p>
            <a:pPr marL="0" indent="0">
              <a:buNone/>
            </a:pPr>
            <a:r>
              <a:rPr lang="en-US" dirty="0"/>
              <a:t>The InfoSec team will verify compliance to this policy through various methods, including but not limited to, periodic walk-through, video monitoring, intrusion detection tools, business tool reports, internal and external audits, and feedback to the policy owner. </a:t>
            </a:r>
          </a:p>
          <a:p>
            <a:pPr marL="0" indent="0">
              <a:buNone/>
            </a:pPr>
            <a:r>
              <a:rPr lang="en-US" dirty="0"/>
              <a:t>If any employee is found not following the BYOD policy, the device(s) in question will be removed from the network and permissions to access databases will be revoked until a thorough inspection is completed by the InfoSec team. Depending on the outcome of the inspection, employees may be subject to disciplinary actions including suspension and possible termination of employment.</a:t>
            </a:r>
          </a:p>
          <a:p>
            <a:pPr marL="0" indent="0">
              <a:buNone/>
            </a:pPr>
            <a:endParaRPr lang="en-US" dirty="0"/>
          </a:p>
          <a:p>
            <a:pPr marL="0" indent="0">
              <a:buNone/>
            </a:pPr>
            <a:endParaRPr lang="en-US" dirty="0"/>
          </a:p>
          <a:p>
            <a:pPr marL="0" indent="0">
              <a:buNone/>
            </a:pPr>
            <a:endParaRPr lang="en-US" dirty="0"/>
          </a:p>
          <a:p>
            <a:pPr marL="0" indent="0">
              <a:buNone/>
            </a:pPr>
            <a:r>
              <a:rPr lang="en-US" dirty="0"/>
              <a:t>6. Related Standards, Policies, and Processes:  </a:t>
            </a:r>
          </a:p>
          <a:p>
            <a:pPr marL="0" indent="0">
              <a:buNone/>
            </a:pPr>
            <a:endParaRPr lang="en-US" dirty="0"/>
          </a:p>
          <a:p>
            <a:pPr marL="0" indent="0">
              <a:buNone/>
            </a:pPr>
            <a:r>
              <a:rPr lang="en-US" dirty="0"/>
              <a:t>HIPAA, PCI-DSS, and SANS employee standards are linked to this policy and should be followed at all times. The saving of or sharing personal health data or financial data in an effort to utilize it for personal gain is strictly prohibited. An employee found in insubordination with these linked policies will be subject to immediate termination.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0314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3EEFD-F887-259D-A206-2888B8A686BF}"/>
              </a:ext>
            </a:extLst>
          </p:cNvPr>
          <p:cNvSpPr txBox="1"/>
          <p:nvPr/>
        </p:nvSpPr>
        <p:spPr>
          <a:xfrm>
            <a:off x="542925" y="657225"/>
            <a:ext cx="11144250" cy="3693319"/>
          </a:xfrm>
          <a:prstGeom prst="rect">
            <a:avLst/>
          </a:prstGeom>
          <a:noFill/>
        </p:spPr>
        <p:txBody>
          <a:bodyPr wrap="square" rtlCol="0">
            <a:spAutoFit/>
          </a:bodyPr>
          <a:lstStyle/>
          <a:p>
            <a:pPr marL="0" indent="0">
              <a:buNone/>
            </a:pPr>
            <a:r>
              <a:rPr lang="en-US" sz="2000" dirty="0">
                <a:effectLst/>
                <a:latin typeface="Times New Roman" panose="02020603050405020304" pitchFamily="18" charset="0"/>
                <a:ea typeface="Calibri" panose="020F0502020204030204" pitchFamily="34" charset="0"/>
              </a:rPr>
              <a:t>7. Definitions and Terms: </a:t>
            </a: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BYOD – Bring Your Own Device</a:t>
            </a:r>
          </a:p>
          <a:p>
            <a:pPr marL="0" indent="0">
              <a:buNone/>
            </a:pPr>
            <a:r>
              <a:rPr lang="en-US" sz="1800" dirty="0">
                <a:latin typeface="Times New Roman" panose="02020603050405020304" pitchFamily="18" charset="0"/>
              </a:rPr>
              <a:t>CIA – Confidentiality, Integrity, and Availability</a:t>
            </a:r>
          </a:p>
          <a:p>
            <a:pPr marL="0" indent="0">
              <a:buNone/>
            </a:pPr>
            <a:r>
              <a:rPr lang="en-US" sz="1800" dirty="0">
                <a:latin typeface="Times New Roman" panose="02020603050405020304" pitchFamily="18" charset="0"/>
              </a:rPr>
              <a:t>OS – Operating System</a:t>
            </a:r>
          </a:p>
          <a:p>
            <a:pPr marL="0" indent="0">
              <a:buNone/>
            </a:pPr>
            <a:r>
              <a:rPr lang="en-US" sz="1800" dirty="0">
                <a:latin typeface="Times New Roman" panose="02020603050405020304" pitchFamily="18" charset="0"/>
              </a:rPr>
              <a:t>HIPAA – Health Insurance Portability and Accountability Act of 1996</a:t>
            </a:r>
          </a:p>
          <a:p>
            <a:pPr marL="0" indent="0">
              <a:buNone/>
            </a:pPr>
            <a:r>
              <a:rPr lang="en-US" sz="1800" dirty="0">
                <a:latin typeface="Times New Roman" panose="02020603050405020304" pitchFamily="18" charset="0"/>
              </a:rPr>
              <a:t>PCI-DSS – Payment Card Industry Data Security Standard</a:t>
            </a:r>
          </a:p>
          <a:p>
            <a:pPr marL="0" indent="0">
              <a:buNone/>
            </a:pPr>
            <a:endParaRPr lang="en-US" sz="1800" dirty="0">
              <a:latin typeface="Times New Roman" panose="02020603050405020304" pitchFamily="18" charset="0"/>
            </a:endParaRPr>
          </a:p>
          <a:p>
            <a:pPr marL="0" indent="0">
              <a:buNone/>
            </a:pPr>
            <a:endParaRPr lang="en-US" sz="1400" dirty="0">
              <a:latin typeface="Times New Roman" panose="02020603050405020304" pitchFamily="18" charset="0"/>
            </a:endParaRPr>
          </a:p>
          <a:p>
            <a:pPr marL="0" indent="0">
              <a:buNone/>
            </a:pPr>
            <a:endParaRPr lang="en-US" sz="1400" dirty="0">
              <a:latin typeface="Times New Roman" panose="02020603050405020304" pitchFamily="18" charset="0"/>
            </a:endParaRPr>
          </a:p>
          <a:p>
            <a:pPr marL="0" indent="0">
              <a:buNone/>
            </a:pPr>
            <a:endParaRPr lang="en-US" sz="2000" dirty="0">
              <a:latin typeface="Times New Roman" panose="02020603050405020304" pitchFamily="18" charset="0"/>
            </a:endParaRPr>
          </a:p>
          <a:p>
            <a:pPr marL="0" indent="0">
              <a:buNone/>
            </a:pPr>
            <a:r>
              <a:rPr lang="en-US" sz="2000" dirty="0">
                <a:latin typeface="Times New Roman" panose="02020603050405020304" pitchFamily="18" charset="0"/>
              </a:rPr>
              <a:t>8. Revision History:  </a:t>
            </a:r>
          </a:p>
          <a:p>
            <a:pPr marL="0" indent="0">
              <a:buNone/>
            </a:pPr>
            <a:endParaRPr lang="en-US" sz="2000" dirty="0">
              <a:latin typeface="Times New Roman" panose="02020603050405020304" pitchFamily="18" charset="0"/>
            </a:endParaRPr>
          </a:p>
        </p:txBody>
      </p:sp>
      <p:pic>
        <p:nvPicPr>
          <p:cNvPr id="4" name="Picture 3">
            <a:extLst>
              <a:ext uri="{FF2B5EF4-FFF2-40B4-BE49-F238E27FC236}">
                <a16:creationId xmlns:a16="http://schemas.microsoft.com/office/drawing/2014/main" id="{34D4DE2A-3D90-2112-9B20-5CBAF34E0441}"/>
              </a:ext>
            </a:extLst>
          </p:cNvPr>
          <p:cNvPicPr>
            <a:picLocks noChangeAspect="1"/>
          </p:cNvPicPr>
          <p:nvPr/>
        </p:nvPicPr>
        <p:blipFill>
          <a:blip r:embed="rId2"/>
          <a:stretch>
            <a:fillRect/>
          </a:stretch>
        </p:blipFill>
        <p:spPr>
          <a:xfrm>
            <a:off x="1381939" y="4150519"/>
            <a:ext cx="8534750" cy="1535906"/>
          </a:xfrm>
          <a:prstGeom prst="rect">
            <a:avLst/>
          </a:prstGeom>
        </p:spPr>
      </p:pic>
    </p:spTree>
    <p:extLst>
      <p:ext uri="{BB962C8B-B14F-4D97-AF65-F5344CB8AC3E}">
        <p14:creationId xmlns:p14="http://schemas.microsoft.com/office/powerpoint/2010/main" val="127223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0D9F0A-484B-05F0-E7CC-C2CFC64A53DE}"/>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Multifactor Authentication (MFA)</a:t>
            </a:r>
          </a:p>
        </p:txBody>
      </p:sp>
      <p:pic>
        <p:nvPicPr>
          <p:cNvPr id="5" name="Picture 4" descr="3D technology art">
            <a:extLst>
              <a:ext uri="{FF2B5EF4-FFF2-40B4-BE49-F238E27FC236}">
                <a16:creationId xmlns:a16="http://schemas.microsoft.com/office/drawing/2014/main" id="{374A40C1-C12D-D103-1B33-E022D4D1D5F5}"/>
              </a:ext>
            </a:extLst>
          </p:cNvPr>
          <p:cNvPicPr>
            <a:picLocks noChangeAspect="1"/>
          </p:cNvPicPr>
          <p:nvPr/>
        </p:nvPicPr>
        <p:blipFill rotWithShape="1">
          <a:blip r:embed="rId2"/>
          <a:srcRect l="20020" r="35401" b="-1"/>
          <a:stretch/>
        </p:blipFill>
        <p:spPr>
          <a:xfrm>
            <a:off x="20" y="10"/>
            <a:ext cx="4580077" cy="6857990"/>
          </a:xfrm>
          <a:prstGeom prst="rect">
            <a:avLst/>
          </a:prstGeom>
        </p:spPr>
      </p:pic>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0F54CC-BA6B-D30B-CD36-1F90B9178A56}"/>
              </a:ext>
            </a:extLst>
          </p:cNvPr>
          <p:cNvSpPr>
            <a:spLocks noGrp="1"/>
          </p:cNvSpPr>
          <p:nvPr>
            <p:ph idx="1"/>
          </p:nvPr>
        </p:nvSpPr>
        <p:spPr>
          <a:xfrm>
            <a:off x="5116784" y="2546224"/>
            <a:ext cx="5977938" cy="3342747"/>
          </a:xfrm>
        </p:spPr>
        <p:txBody>
          <a:bodyPr>
            <a:normAutofit/>
          </a:bodyPr>
          <a:lstStyle/>
          <a:p>
            <a:r>
              <a:rPr lang="en-US" sz="1700">
                <a:solidFill>
                  <a:srgbClr val="FFFFFF"/>
                </a:solidFill>
              </a:rPr>
              <a:t>Many enterprise end users use a single password to gain access to all computing resources. This is known as single sign-on (SSO). This simplifies the authentication process of an end user but also makes it easier for an attacker to compromise the process. To mitigate the risk, multifactor authentication (MFA) uses a regular password and a time-based one-time password (OTP). In this module, the one-time password is generated by using the Google Authenticator app available to Android and iOS devices.</a:t>
            </a:r>
          </a:p>
        </p:txBody>
      </p:sp>
    </p:spTree>
    <p:extLst>
      <p:ext uri="{BB962C8B-B14F-4D97-AF65-F5344CB8AC3E}">
        <p14:creationId xmlns:p14="http://schemas.microsoft.com/office/powerpoint/2010/main" val="27008326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E1-943B-4C8C-37B8-A9D3CC8CCF4D}"/>
              </a:ext>
            </a:extLst>
          </p:cNvPr>
          <p:cNvSpPr>
            <a:spLocks noGrp="1"/>
          </p:cNvSpPr>
          <p:nvPr>
            <p:ph type="title"/>
          </p:nvPr>
        </p:nvSpPr>
        <p:spPr/>
        <p:txBody>
          <a:bodyPr/>
          <a:lstStyle/>
          <a:p>
            <a:r>
              <a:rPr lang="en-US" sz="4400" b="0" dirty="0"/>
              <a:t>Common-auth Configuration File</a:t>
            </a:r>
            <a:endParaRPr lang="en-US" dirty="0"/>
          </a:p>
        </p:txBody>
      </p:sp>
      <p:sp>
        <p:nvSpPr>
          <p:cNvPr id="3" name="Content Placeholder 2">
            <a:extLst>
              <a:ext uri="{FF2B5EF4-FFF2-40B4-BE49-F238E27FC236}">
                <a16:creationId xmlns:a16="http://schemas.microsoft.com/office/drawing/2014/main" id="{8282C2FD-3C44-5223-0B64-3BC0E97EAC9F}"/>
              </a:ext>
            </a:extLst>
          </p:cNvPr>
          <p:cNvSpPr>
            <a:spLocks noGrp="1"/>
          </p:cNvSpPr>
          <p:nvPr>
            <p:ph sz="half" idx="1"/>
          </p:nvPr>
        </p:nvSpPr>
        <p:spPr>
          <a:xfrm>
            <a:off x="1097280" y="2120900"/>
            <a:ext cx="3803333" cy="3748193"/>
          </a:xfrm>
        </p:spPr>
        <p:txBody>
          <a:bodyPr/>
          <a:lstStyle/>
          <a:p>
            <a:r>
              <a:rPr lang="en-US" sz="2000" dirty="0"/>
              <a:t>This screenshot shows the entry that indicates the use of the Google Authenticator module. </a:t>
            </a:r>
          </a:p>
          <a:p>
            <a:endParaRPr lang="en-US" dirty="0"/>
          </a:p>
        </p:txBody>
      </p:sp>
      <p:pic>
        <p:nvPicPr>
          <p:cNvPr id="5" name="Picture Placeholder 3" descr="A screenshot of a computer&#10;&#10;Description automatically generated">
            <a:extLst>
              <a:ext uri="{FF2B5EF4-FFF2-40B4-BE49-F238E27FC236}">
                <a16:creationId xmlns:a16="http://schemas.microsoft.com/office/drawing/2014/main" id="{DD346602-6F0F-281E-081E-1CB4928B989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5" r="275"/>
          <a:stretch/>
        </p:blipFill>
        <p:spPr>
          <a:xfrm>
            <a:off x="4900612" y="2005859"/>
            <a:ext cx="6486525" cy="4279831"/>
          </a:xfrm>
        </p:spPr>
      </p:pic>
    </p:spTree>
    <p:extLst>
      <p:ext uri="{BB962C8B-B14F-4D97-AF65-F5344CB8AC3E}">
        <p14:creationId xmlns:p14="http://schemas.microsoft.com/office/powerpoint/2010/main" val="97944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9751-1C73-C24E-4D1A-D8E5E0330A9A}"/>
              </a:ext>
            </a:extLst>
          </p:cNvPr>
          <p:cNvSpPr>
            <a:spLocks noGrp="1"/>
          </p:cNvSpPr>
          <p:nvPr>
            <p:ph type="title"/>
          </p:nvPr>
        </p:nvSpPr>
        <p:spPr/>
        <p:txBody>
          <a:bodyPr/>
          <a:lstStyle/>
          <a:p>
            <a:r>
              <a:rPr lang="en-US" dirty="0"/>
              <a:t>MFA Logon Screen</a:t>
            </a:r>
          </a:p>
        </p:txBody>
      </p:sp>
      <p:sp>
        <p:nvSpPr>
          <p:cNvPr id="3" name="Content Placeholder 2">
            <a:extLst>
              <a:ext uri="{FF2B5EF4-FFF2-40B4-BE49-F238E27FC236}">
                <a16:creationId xmlns:a16="http://schemas.microsoft.com/office/drawing/2014/main" id="{9C0128EA-ABDF-6FA4-B718-37BAD6DF35ED}"/>
              </a:ext>
            </a:extLst>
          </p:cNvPr>
          <p:cNvSpPr>
            <a:spLocks noGrp="1"/>
          </p:cNvSpPr>
          <p:nvPr>
            <p:ph sz="half" idx="1"/>
          </p:nvPr>
        </p:nvSpPr>
        <p:spPr>
          <a:xfrm>
            <a:off x="1097280" y="2120900"/>
            <a:ext cx="3146108" cy="3748193"/>
          </a:xfrm>
        </p:spPr>
        <p:txBody>
          <a:bodyPr/>
          <a:lstStyle/>
          <a:p>
            <a:r>
              <a:rPr lang="en-US" sz="2000" dirty="0"/>
              <a:t>This screenshot shows the logon screen where a verification code is required.</a:t>
            </a:r>
          </a:p>
          <a:p>
            <a:endParaRPr lang="en-US" dirty="0"/>
          </a:p>
        </p:txBody>
      </p:sp>
      <p:pic>
        <p:nvPicPr>
          <p:cNvPr id="5" name="Picture Placeholder 3" descr="A screenshot of a computer&#10;&#10;Description automatically generated">
            <a:extLst>
              <a:ext uri="{FF2B5EF4-FFF2-40B4-BE49-F238E27FC236}">
                <a16:creationId xmlns:a16="http://schemas.microsoft.com/office/drawing/2014/main" id="{8EC25851-3034-22E7-F061-2EBE36A5E30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9" r="-209"/>
          <a:stretch/>
        </p:blipFill>
        <p:spPr>
          <a:xfrm>
            <a:off x="5067434" y="1949450"/>
            <a:ext cx="5762359" cy="4338770"/>
          </a:xfrm>
        </p:spPr>
      </p:pic>
    </p:spTree>
    <p:extLst>
      <p:ext uri="{BB962C8B-B14F-4D97-AF65-F5344CB8AC3E}">
        <p14:creationId xmlns:p14="http://schemas.microsoft.com/office/powerpoint/2010/main" val="1703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F8DD-C338-35D3-1A64-86CCC9FED389}"/>
              </a:ext>
            </a:extLst>
          </p:cNvPr>
          <p:cNvSpPr>
            <a:spLocks noGrp="1"/>
          </p:cNvSpPr>
          <p:nvPr>
            <p:ph type="title"/>
          </p:nvPr>
        </p:nvSpPr>
        <p:spPr/>
        <p:txBody>
          <a:bodyPr/>
          <a:lstStyle/>
          <a:p>
            <a:r>
              <a:rPr lang="en-US" sz="4400" dirty="0"/>
              <a:t>Vulnerability Assessment</a:t>
            </a:r>
            <a:endParaRPr lang="en-US" dirty="0"/>
          </a:p>
        </p:txBody>
      </p:sp>
      <p:graphicFrame>
        <p:nvGraphicFramePr>
          <p:cNvPr id="5" name="Content Placeholder 2">
            <a:extLst>
              <a:ext uri="{FF2B5EF4-FFF2-40B4-BE49-F238E27FC236}">
                <a16:creationId xmlns:a16="http://schemas.microsoft.com/office/drawing/2014/main" id="{2CCACF20-9A0F-782F-3187-391A43E95B73}"/>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67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FA27-28D5-298F-1EE1-44BE16DB3FD4}"/>
              </a:ext>
            </a:extLst>
          </p:cNvPr>
          <p:cNvSpPr>
            <a:spLocks noGrp="1"/>
          </p:cNvSpPr>
          <p:nvPr>
            <p:ph type="title"/>
          </p:nvPr>
        </p:nvSpPr>
        <p:spPr/>
        <p:txBody>
          <a:bodyPr/>
          <a:lstStyle/>
          <a:p>
            <a:r>
              <a:rPr lang="en-US" dirty="0"/>
              <a:t>Nmap</a:t>
            </a:r>
          </a:p>
        </p:txBody>
      </p:sp>
      <p:sp>
        <p:nvSpPr>
          <p:cNvPr id="3" name="Content Placeholder 2">
            <a:extLst>
              <a:ext uri="{FF2B5EF4-FFF2-40B4-BE49-F238E27FC236}">
                <a16:creationId xmlns:a16="http://schemas.microsoft.com/office/drawing/2014/main" id="{95317CAB-E292-5B60-1568-0877A1B757E9}"/>
              </a:ext>
            </a:extLst>
          </p:cNvPr>
          <p:cNvSpPr>
            <a:spLocks noGrp="1"/>
          </p:cNvSpPr>
          <p:nvPr>
            <p:ph sz="half" idx="1"/>
          </p:nvPr>
        </p:nvSpPr>
        <p:spPr>
          <a:xfrm>
            <a:off x="1097280" y="2120900"/>
            <a:ext cx="3131820" cy="3748193"/>
          </a:xfrm>
        </p:spPr>
        <p:txBody>
          <a:bodyPr/>
          <a:lstStyle/>
          <a:p>
            <a:r>
              <a:rPr lang="en-US" sz="2000" dirty="0"/>
              <a:t>This screenshot includes the scan result showing both the Kali and Linux Server VMs.</a:t>
            </a:r>
          </a:p>
          <a:p>
            <a:endParaRPr lang="en-US" dirty="0"/>
          </a:p>
        </p:txBody>
      </p:sp>
      <p:pic>
        <p:nvPicPr>
          <p:cNvPr id="6" name="Picture Placeholder 3" descr="A screenshot of a computer&#10;&#10;Description automatically generated">
            <a:extLst>
              <a:ext uri="{FF2B5EF4-FFF2-40B4-BE49-F238E27FC236}">
                <a16:creationId xmlns:a16="http://schemas.microsoft.com/office/drawing/2014/main" id="{B93CFD24-F410-0501-A6BA-492EBFF900D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27" r="21739"/>
          <a:stretch/>
        </p:blipFill>
        <p:spPr>
          <a:xfrm>
            <a:off x="4889446" y="658613"/>
            <a:ext cx="6146912" cy="5540774"/>
          </a:xfrm>
        </p:spPr>
      </p:pic>
    </p:spTree>
    <p:extLst>
      <p:ext uri="{BB962C8B-B14F-4D97-AF65-F5344CB8AC3E}">
        <p14:creationId xmlns:p14="http://schemas.microsoft.com/office/powerpoint/2010/main" val="325385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041D-8BEA-988B-058B-DBDD6E9CE3D2}"/>
              </a:ext>
            </a:extLst>
          </p:cNvPr>
          <p:cNvSpPr>
            <a:spLocks noGrp="1"/>
          </p:cNvSpPr>
          <p:nvPr>
            <p:ph type="title"/>
          </p:nvPr>
        </p:nvSpPr>
        <p:spPr/>
        <p:txBody>
          <a:bodyPr/>
          <a:lstStyle/>
          <a:p>
            <a:r>
              <a:rPr lang="en-US" dirty="0" err="1"/>
              <a:t>NetCat</a:t>
            </a:r>
            <a:endParaRPr lang="en-US" dirty="0"/>
          </a:p>
        </p:txBody>
      </p:sp>
      <p:sp>
        <p:nvSpPr>
          <p:cNvPr id="3" name="Content Placeholder 2">
            <a:extLst>
              <a:ext uri="{FF2B5EF4-FFF2-40B4-BE49-F238E27FC236}">
                <a16:creationId xmlns:a16="http://schemas.microsoft.com/office/drawing/2014/main" id="{A9179721-B021-272E-AC4C-81C4AB5E96C8}"/>
              </a:ext>
            </a:extLst>
          </p:cNvPr>
          <p:cNvSpPr>
            <a:spLocks noGrp="1"/>
          </p:cNvSpPr>
          <p:nvPr>
            <p:ph sz="half" idx="1"/>
          </p:nvPr>
        </p:nvSpPr>
        <p:spPr>
          <a:xfrm>
            <a:off x="1097280" y="2120900"/>
            <a:ext cx="3560445" cy="3748193"/>
          </a:xfrm>
        </p:spPr>
        <p:txBody>
          <a:bodyPr/>
          <a:lstStyle/>
          <a:p>
            <a:r>
              <a:rPr lang="en-US" sz="2000" dirty="0"/>
              <a:t>This screenshot includes the scan result showing both the Kali and Linux Server VMs.</a:t>
            </a:r>
          </a:p>
          <a:p>
            <a:endParaRPr lang="en-US" dirty="0"/>
          </a:p>
        </p:txBody>
      </p:sp>
      <p:pic>
        <p:nvPicPr>
          <p:cNvPr id="5" name="Picture Placeholder 7" descr="A computer screen with numbers and letters&#10;&#10;Description automatically generated">
            <a:extLst>
              <a:ext uri="{FF2B5EF4-FFF2-40B4-BE49-F238E27FC236}">
                <a16:creationId xmlns:a16="http://schemas.microsoft.com/office/drawing/2014/main" id="{B13C0D1E-A087-D8B2-80C1-565DF129808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1" t="-1" r="14731" b="-1682"/>
          <a:stretch/>
        </p:blipFill>
        <p:spPr>
          <a:xfrm>
            <a:off x="3678571" y="3429000"/>
            <a:ext cx="7917849" cy="2614961"/>
          </a:xfrm>
        </p:spPr>
      </p:pic>
    </p:spTree>
    <p:extLst>
      <p:ext uri="{BB962C8B-B14F-4D97-AF65-F5344CB8AC3E}">
        <p14:creationId xmlns:p14="http://schemas.microsoft.com/office/powerpoint/2010/main" val="68965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E955DD8-6956-9916-236F-2518F52B8461}"/>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Introduction</a:t>
            </a:r>
          </a:p>
        </p:txBody>
      </p:sp>
      <p:pic>
        <p:nvPicPr>
          <p:cNvPr id="5" name="Picture 4" descr="Padlock on computer motherboard">
            <a:extLst>
              <a:ext uri="{FF2B5EF4-FFF2-40B4-BE49-F238E27FC236}">
                <a16:creationId xmlns:a16="http://schemas.microsoft.com/office/drawing/2014/main" id="{DB0DB500-D879-7359-1D50-318C2FAD9D30}"/>
              </a:ext>
            </a:extLst>
          </p:cNvPr>
          <p:cNvPicPr>
            <a:picLocks noChangeAspect="1"/>
          </p:cNvPicPr>
          <p:nvPr/>
        </p:nvPicPr>
        <p:blipFill rotWithShape="1">
          <a:blip r:embed="rId2"/>
          <a:srcRect l="16034" r="39387" b="-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C117E6-990D-9779-4005-6F30A4B6DBF8}"/>
              </a:ext>
            </a:extLst>
          </p:cNvPr>
          <p:cNvSpPr>
            <a:spLocks noGrp="1"/>
          </p:cNvSpPr>
          <p:nvPr>
            <p:ph idx="1"/>
          </p:nvPr>
        </p:nvSpPr>
        <p:spPr>
          <a:xfrm>
            <a:off x="5116784" y="2546224"/>
            <a:ext cx="5977938" cy="3342747"/>
          </a:xfrm>
        </p:spPr>
        <p:txBody>
          <a:bodyPr>
            <a:normAutofit/>
          </a:bodyPr>
          <a:lstStyle/>
          <a:p>
            <a:r>
              <a:rPr lang="en-US" sz="1800">
                <a:solidFill>
                  <a:srgbClr val="FFFFFF"/>
                </a:solidFill>
              </a:rPr>
              <a:t>This course covered the fundamentals of information security. The configuration and testing process in the Microsoft Hyper-V environment includes encryption, stateful firewall, multiple-factor authentication, and vulnerability assessment. </a:t>
            </a:r>
          </a:p>
          <a:p>
            <a:r>
              <a:rPr lang="en-US" sz="1800">
                <a:solidFill>
                  <a:srgbClr val="FFFFFF"/>
                </a:solidFill>
              </a:rPr>
              <a:t>We also concluded this course with preparation for the CompTIA Security+ Certification test. </a:t>
            </a:r>
          </a:p>
        </p:txBody>
      </p:sp>
    </p:spTree>
    <p:extLst>
      <p:ext uri="{BB962C8B-B14F-4D97-AF65-F5344CB8AC3E}">
        <p14:creationId xmlns:p14="http://schemas.microsoft.com/office/powerpoint/2010/main" val="316113635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115C-E2C0-B122-BAC4-A96D0B37E456}"/>
              </a:ext>
            </a:extLst>
          </p:cNvPr>
          <p:cNvSpPr>
            <a:spLocks noGrp="1"/>
          </p:cNvSpPr>
          <p:nvPr>
            <p:ph type="title"/>
          </p:nvPr>
        </p:nvSpPr>
        <p:spPr/>
        <p:txBody>
          <a:bodyPr/>
          <a:lstStyle/>
          <a:p>
            <a:r>
              <a:rPr lang="en-US" dirty="0"/>
              <a:t>Wireshark</a:t>
            </a:r>
          </a:p>
        </p:txBody>
      </p:sp>
      <p:sp>
        <p:nvSpPr>
          <p:cNvPr id="3" name="Content Placeholder 2">
            <a:extLst>
              <a:ext uri="{FF2B5EF4-FFF2-40B4-BE49-F238E27FC236}">
                <a16:creationId xmlns:a16="http://schemas.microsoft.com/office/drawing/2014/main" id="{884F1F74-D25C-1281-BF57-3EE42122363B}"/>
              </a:ext>
            </a:extLst>
          </p:cNvPr>
          <p:cNvSpPr>
            <a:spLocks noGrp="1"/>
          </p:cNvSpPr>
          <p:nvPr>
            <p:ph sz="half" idx="1"/>
          </p:nvPr>
        </p:nvSpPr>
        <p:spPr>
          <a:xfrm>
            <a:off x="1097280" y="2120900"/>
            <a:ext cx="3160395" cy="3748193"/>
          </a:xfrm>
        </p:spPr>
        <p:txBody>
          <a:bodyPr/>
          <a:lstStyle/>
          <a:p>
            <a:r>
              <a:rPr lang="en-US" sz="2000" dirty="0"/>
              <a:t>This screenshot includes the Wireshark</a:t>
            </a:r>
            <a:r>
              <a:rPr lang="en-US" sz="2000" dirty="0">
                <a:latin typeface="Calibri" panose="020F0502020204030204" pitchFamily="34" charset="0"/>
                <a:cs typeface="Calibri" panose="020F0502020204030204" pitchFamily="34" charset="0"/>
              </a:rPr>
              <a:t>—</a:t>
            </a:r>
            <a:r>
              <a:rPr lang="en-US" sz="2000" dirty="0"/>
              <a:t>Follow TCP Steam window showing the Telnet username and password.</a:t>
            </a:r>
          </a:p>
          <a:p>
            <a:endParaRPr lang="en-US" dirty="0"/>
          </a:p>
        </p:txBody>
      </p:sp>
      <p:pic>
        <p:nvPicPr>
          <p:cNvPr id="5" name="Picture Placeholder 3" descr="A screenshot of a computer&#10;&#10;Description automatically generated">
            <a:extLst>
              <a:ext uri="{FF2B5EF4-FFF2-40B4-BE49-F238E27FC236}">
                <a16:creationId xmlns:a16="http://schemas.microsoft.com/office/drawing/2014/main" id="{30B0D3BD-E7A6-6B6A-260D-22A5FE060E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2021" b="2021"/>
          <a:stretch>
            <a:fillRect/>
          </a:stretch>
        </p:blipFill>
        <p:spPr>
          <a:xfrm>
            <a:off x="4926811" y="884727"/>
            <a:ext cx="5998383" cy="5258898"/>
          </a:xfrm>
        </p:spPr>
      </p:pic>
    </p:spTree>
    <p:extLst>
      <p:ext uri="{BB962C8B-B14F-4D97-AF65-F5344CB8AC3E}">
        <p14:creationId xmlns:p14="http://schemas.microsoft.com/office/powerpoint/2010/main" val="180232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3BAB-F478-42CA-F5D0-BF9D72514667}"/>
              </a:ext>
            </a:extLst>
          </p:cNvPr>
          <p:cNvSpPr>
            <a:spLocks noGrp="1"/>
          </p:cNvSpPr>
          <p:nvPr>
            <p:ph type="title"/>
          </p:nvPr>
        </p:nvSpPr>
        <p:spPr/>
        <p:txBody>
          <a:bodyPr/>
          <a:lstStyle/>
          <a:p>
            <a:r>
              <a:rPr lang="en-US" dirty="0"/>
              <a:t>Nessus</a:t>
            </a:r>
          </a:p>
        </p:txBody>
      </p:sp>
      <p:sp>
        <p:nvSpPr>
          <p:cNvPr id="3" name="Content Placeholder 2">
            <a:extLst>
              <a:ext uri="{FF2B5EF4-FFF2-40B4-BE49-F238E27FC236}">
                <a16:creationId xmlns:a16="http://schemas.microsoft.com/office/drawing/2014/main" id="{20100888-3F0D-0E49-A1BD-462DE92984BB}"/>
              </a:ext>
            </a:extLst>
          </p:cNvPr>
          <p:cNvSpPr>
            <a:spLocks noGrp="1"/>
          </p:cNvSpPr>
          <p:nvPr>
            <p:ph sz="half" idx="1"/>
          </p:nvPr>
        </p:nvSpPr>
        <p:spPr>
          <a:xfrm>
            <a:off x="1097280" y="2120900"/>
            <a:ext cx="3517583" cy="3748193"/>
          </a:xfrm>
        </p:spPr>
        <p:txBody>
          <a:bodyPr/>
          <a:lstStyle/>
          <a:p>
            <a:r>
              <a:rPr lang="en-US" sz="2000" dirty="0"/>
              <a:t>This screenshot includes the high-level view of the Nessus vulnerability scan report (showing categories of vulnerability in different colors).</a:t>
            </a:r>
          </a:p>
          <a:p>
            <a:endParaRPr lang="en-US" dirty="0"/>
          </a:p>
        </p:txBody>
      </p:sp>
      <p:pic>
        <p:nvPicPr>
          <p:cNvPr id="5" name="Picture Placeholder 3" descr="A screenshot of a computer&#10;&#10;Description automatically generated">
            <a:extLst>
              <a:ext uri="{FF2B5EF4-FFF2-40B4-BE49-F238E27FC236}">
                <a16:creationId xmlns:a16="http://schemas.microsoft.com/office/drawing/2014/main" id="{12773F43-84AB-CC8E-8B27-C12A1A2FBB8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 r="-39"/>
          <a:stretch/>
        </p:blipFill>
        <p:spPr>
          <a:xfrm>
            <a:off x="4614863" y="1172349"/>
            <a:ext cx="7355080" cy="4852861"/>
          </a:xfrm>
        </p:spPr>
      </p:pic>
    </p:spTree>
    <p:extLst>
      <p:ext uri="{BB962C8B-B14F-4D97-AF65-F5344CB8AC3E}">
        <p14:creationId xmlns:p14="http://schemas.microsoft.com/office/powerpoint/2010/main" val="356958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547D1-AC75-CD56-2193-B7DC99A4B3C8}"/>
              </a:ext>
            </a:extLst>
          </p:cNvPr>
          <p:cNvSpPr>
            <a:spLocks noGrp="1"/>
          </p:cNvSpPr>
          <p:nvPr>
            <p:ph type="title"/>
          </p:nvPr>
        </p:nvSpPr>
        <p:spPr>
          <a:xfrm>
            <a:off x="1097280" y="286603"/>
            <a:ext cx="10058400" cy="1450757"/>
          </a:xfrm>
        </p:spPr>
        <p:txBody>
          <a:bodyPr>
            <a:normAutofit/>
          </a:bodyPr>
          <a:lstStyle/>
          <a:p>
            <a:r>
              <a:rPr lang="en-US" dirty="0"/>
              <a:t>Challenges</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8AF1A3-83C0-CABC-8837-CC854D1C83ED}"/>
              </a:ext>
            </a:extLst>
          </p:cNvPr>
          <p:cNvSpPr>
            <a:spLocks noGrp="1"/>
          </p:cNvSpPr>
          <p:nvPr>
            <p:ph idx="1"/>
          </p:nvPr>
        </p:nvSpPr>
        <p:spPr>
          <a:xfrm>
            <a:off x="1097280" y="2108201"/>
            <a:ext cx="6437367" cy="3760891"/>
          </a:xfrm>
        </p:spPr>
        <p:txBody>
          <a:bodyPr>
            <a:normAutofit/>
          </a:bodyPr>
          <a:lstStyle/>
          <a:p>
            <a:r>
              <a:rPr lang="en-US" dirty="0"/>
              <a:t>While I have experience working within a computer’s terminal window, I had very limited knowledge of information security practices before taking this course. This course covered a lot of important information security topics in a short amount of time which was challenging for me to grasp.</a:t>
            </a:r>
          </a:p>
        </p:txBody>
      </p:sp>
      <p:pic>
        <p:nvPicPr>
          <p:cNvPr id="7" name="Graphic 6" descr="Programmer">
            <a:extLst>
              <a:ext uri="{FF2B5EF4-FFF2-40B4-BE49-F238E27FC236}">
                <a16:creationId xmlns:a16="http://schemas.microsoft.com/office/drawing/2014/main" id="{053BA4DF-7E64-DD86-DE57-4885E4BFC5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006" y="2416624"/>
            <a:ext cx="3144043" cy="3144043"/>
          </a:xfrm>
          <a:prstGeom prst="rect">
            <a:avLst/>
          </a:prstGeom>
        </p:spPr>
      </p:pic>
      <p:sp>
        <p:nvSpPr>
          <p:cNvPr id="14" name="Rectangle 13">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0972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7A480F5-BFDC-7EE3-AFEF-1449F55C7184}"/>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Career Skills</a:t>
            </a:r>
          </a:p>
        </p:txBody>
      </p:sp>
      <p:pic>
        <p:nvPicPr>
          <p:cNvPr id="5" name="Picture 4" descr="Hands-on top of each other">
            <a:extLst>
              <a:ext uri="{FF2B5EF4-FFF2-40B4-BE49-F238E27FC236}">
                <a16:creationId xmlns:a16="http://schemas.microsoft.com/office/drawing/2014/main" id="{7863962C-4A2E-00F9-7A5F-B09F6F32BE3A}"/>
              </a:ext>
            </a:extLst>
          </p:cNvPr>
          <p:cNvPicPr>
            <a:picLocks noChangeAspect="1"/>
          </p:cNvPicPr>
          <p:nvPr/>
        </p:nvPicPr>
        <p:blipFill rotWithShape="1">
          <a:blip r:embed="rId2"/>
          <a:srcRect l="56740" r="14042" b="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4E5659-1EA0-1384-09C0-105265AD3BB1}"/>
              </a:ext>
            </a:extLst>
          </p:cNvPr>
          <p:cNvSpPr>
            <a:spLocks noGrp="1"/>
          </p:cNvSpPr>
          <p:nvPr>
            <p:ph idx="1"/>
          </p:nvPr>
        </p:nvSpPr>
        <p:spPr>
          <a:xfrm>
            <a:off x="5116784" y="2546224"/>
            <a:ext cx="5977938" cy="3342747"/>
          </a:xfrm>
        </p:spPr>
        <p:txBody>
          <a:bodyPr>
            <a:normAutofit/>
          </a:bodyPr>
          <a:lstStyle/>
          <a:p>
            <a:pPr>
              <a:lnSpc>
                <a:spcPct val="110000"/>
              </a:lnSpc>
            </a:pPr>
            <a:r>
              <a:rPr lang="en-US" sz="1300">
                <a:solidFill>
                  <a:srgbClr val="FFFFFF"/>
                </a:solidFill>
              </a:rPr>
              <a:t>Almost all corporations have a team of professionals who mitigate information security risks and know how to respond to threats. We learned many skills in this course that would be useful in InfoSec career roles. Some of these skills include:</a:t>
            </a:r>
          </a:p>
          <a:p>
            <a:pPr>
              <a:lnSpc>
                <a:spcPct val="110000"/>
              </a:lnSpc>
              <a:buFont typeface="Arial" panose="020B0604020202020204" pitchFamily="34" charset="0"/>
              <a:buChar char="•"/>
            </a:pPr>
            <a:r>
              <a:rPr lang="en-US" sz="1300">
                <a:solidFill>
                  <a:srgbClr val="FFFFFF"/>
                </a:solidFill>
              </a:rPr>
              <a:t> Analyzing and eliminating threats or vulnerabilities</a:t>
            </a:r>
          </a:p>
          <a:p>
            <a:pPr>
              <a:lnSpc>
                <a:spcPct val="110000"/>
              </a:lnSpc>
              <a:buFont typeface="Arial" panose="020B0604020202020204" pitchFamily="34" charset="0"/>
              <a:buChar char="•"/>
            </a:pPr>
            <a:r>
              <a:rPr lang="en-US" sz="1300">
                <a:solidFill>
                  <a:srgbClr val="FFFFFF"/>
                </a:solidFill>
              </a:rPr>
              <a:t> Identifying attacks and vulnerabilities to mitigate before they infiltrate information systems </a:t>
            </a:r>
          </a:p>
          <a:p>
            <a:pPr>
              <a:lnSpc>
                <a:spcPct val="110000"/>
              </a:lnSpc>
              <a:buFont typeface="Arial" panose="020B0604020202020204" pitchFamily="34" charset="0"/>
              <a:buChar char="•"/>
            </a:pPr>
            <a:r>
              <a:rPr lang="en-US" sz="1300">
                <a:solidFill>
                  <a:srgbClr val="FFFFFF"/>
                </a:solidFill>
              </a:rPr>
              <a:t> Cryptography</a:t>
            </a:r>
          </a:p>
          <a:p>
            <a:pPr>
              <a:lnSpc>
                <a:spcPct val="110000"/>
              </a:lnSpc>
              <a:buFont typeface="Arial" panose="020B0604020202020204" pitchFamily="34" charset="0"/>
              <a:buChar char="•"/>
            </a:pPr>
            <a:r>
              <a:rPr lang="en-US" sz="1300">
                <a:solidFill>
                  <a:srgbClr val="FFFFFF"/>
                </a:solidFill>
              </a:rPr>
              <a:t> Firewall knowledge</a:t>
            </a:r>
          </a:p>
          <a:p>
            <a:pPr>
              <a:lnSpc>
                <a:spcPct val="110000"/>
              </a:lnSpc>
              <a:buFont typeface="Arial" panose="020B0604020202020204" pitchFamily="34" charset="0"/>
              <a:buChar char="•"/>
            </a:pPr>
            <a:r>
              <a:rPr lang="en-US" sz="1300">
                <a:solidFill>
                  <a:srgbClr val="FFFFFF"/>
                </a:solidFill>
              </a:rPr>
              <a:t> Multifactor Authentication (MFA)</a:t>
            </a:r>
          </a:p>
          <a:p>
            <a:pPr>
              <a:lnSpc>
                <a:spcPct val="110000"/>
              </a:lnSpc>
            </a:pPr>
            <a:endParaRPr lang="en-US" sz="1300">
              <a:solidFill>
                <a:srgbClr val="FFFFFF"/>
              </a:solidFill>
            </a:endParaRPr>
          </a:p>
        </p:txBody>
      </p:sp>
    </p:spTree>
    <p:extLst>
      <p:ext uri="{BB962C8B-B14F-4D97-AF65-F5344CB8AC3E}">
        <p14:creationId xmlns:p14="http://schemas.microsoft.com/office/powerpoint/2010/main" val="401721317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FA62-7148-3BAA-6291-2BBBD894FDA2}"/>
              </a:ext>
            </a:extLst>
          </p:cNvPr>
          <p:cNvSpPr>
            <a:spLocks noGrp="1"/>
          </p:cNvSpPr>
          <p:nvPr>
            <p:ph type="title"/>
          </p:nvPr>
        </p:nvSpPr>
        <p:spPr/>
        <p:txBody>
          <a:bodyPr/>
          <a:lstStyle/>
          <a:p>
            <a:r>
              <a:rPr lang="en-US" dirty="0"/>
              <a:t>Conclusion</a:t>
            </a:r>
          </a:p>
        </p:txBody>
      </p:sp>
      <p:graphicFrame>
        <p:nvGraphicFramePr>
          <p:cNvPr id="5" name="Content Placeholder 2">
            <a:extLst>
              <a:ext uri="{FF2B5EF4-FFF2-40B4-BE49-F238E27FC236}">
                <a16:creationId xmlns:a16="http://schemas.microsoft.com/office/drawing/2014/main" id="{7E8849E8-AC3F-D48B-5288-69C486B6A501}"/>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72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2A2F-6108-66AF-B086-D379A5808F5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D984335-FBB2-12FE-1A21-2B6908AF717C}"/>
              </a:ext>
            </a:extLst>
          </p:cNvPr>
          <p:cNvSpPr>
            <a:spLocks noGrp="1"/>
          </p:cNvSpPr>
          <p:nvPr>
            <p:ph idx="1"/>
          </p:nvPr>
        </p:nvSpPr>
        <p:spPr/>
        <p:txBody>
          <a:bodyPr/>
          <a:lstStyle/>
          <a:p>
            <a:r>
              <a:rPr lang="en-US" dirty="0"/>
              <a:t>DeVry SEC 285 - Module 2: Asymmetric Key Encryption</a:t>
            </a:r>
          </a:p>
          <a:p>
            <a:r>
              <a:rPr lang="en-US" dirty="0"/>
              <a:t>DeVry SEC 285 - Module 3: Stateful Firewall</a:t>
            </a:r>
          </a:p>
          <a:p>
            <a:r>
              <a:rPr lang="en-US" dirty="0"/>
              <a:t>SEC285 Course Project Guide Module 4</a:t>
            </a:r>
          </a:p>
          <a:p>
            <a:r>
              <a:rPr lang="en-US" dirty="0"/>
              <a:t>DeVry SEC 285 - Module 5: Multifactor Authentication (MFA)</a:t>
            </a:r>
          </a:p>
          <a:p>
            <a:r>
              <a:rPr lang="en-US" dirty="0"/>
              <a:t>DeVry SEC 285 - Module 6: Vulnerability Assessment</a:t>
            </a:r>
          </a:p>
          <a:p>
            <a:endParaRPr lang="en-US" dirty="0"/>
          </a:p>
          <a:p>
            <a:endParaRPr lang="en-US" dirty="0"/>
          </a:p>
        </p:txBody>
      </p:sp>
    </p:spTree>
    <p:extLst>
      <p:ext uri="{BB962C8B-B14F-4D97-AF65-F5344CB8AC3E}">
        <p14:creationId xmlns:p14="http://schemas.microsoft.com/office/powerpoint/2010/main" val="31313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217E4-570B-B809-FC04-EFC5D66E18ED}"/>
              </a:ext>
            </a:extLst>
          </p:cNvPr>
          <p:cNvSpPr>
            <a:spLocks noGrp="1"/>
          </p:cNvSpPr>
          <p:nvPr>
            <p:ph type="title"/>
          </p:nvPr>
        </p:nvSpPr>
        <p:spPr>
          <a:xfrm>
            <a:off x="5172074" y="286603"/>
            <a:ext cx="5983605" cy="1450757"/>
          </a:xfrm>
        </p:spPr>
        <p:txBody>
          <a:bodyPr>
            <a:normAutofit/>
          </a:bodyPr>
          <a:lstStyle/>
          <a:p>
            <a:r>
              <a:rPr lang="en-US"/>
              <a:t>Asymmetric Key Encryption </a:t>
            </a:r>
            <a:endParaRPr lang="en-US" dirty="0"/>
          </a:p>
        </p:txBody>
      </p:sp>
      <p:pic>
        <p:nvPicPr>
          <p:cNvPr id="5" name="Picture 4">
            <a:extLst>
              <a:ext uri="{FF2B5EF4-FFF2-40B4-BE49-F238E27FC236}">
                <a16:creationId xmlns:a16="http://schemas.microsoft.com/office/drawing/2014/main" id="{FD567A5F-3330-5326-A2BA-A4916C2DD90C}"/>
              </a:ext>
            </a:extLst>
          </p:cNvPr>
          <p:cNvPicPr>
            <a:picLocks noChangeAspect="1"/>
          </p:cNvPicPr>
          <p:nvPr/>
        </p:nvPicPr>
        <p:blipFill rotWithShape="1">
          <a:blip r:embed="rId2"/>
          <a:srcRect l="31044" r="31390"/>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72D991-728B-3BD5-B62E-E56E3BE6525E}"/>
              </a:ext>
            </a:extLst>
          </p:cNvPr>
          <p:cNvSpPr>
            <a:spLocks noGrp="1"/>
          </p:cNvSpPr>
          <p:nvPr>
            <p:ph idx="1"/>
          </p:nvPr>
        </p:nvSpPr>
        <p:spPr>
          <a:xfrm>
            <a:off x="5172074" y="2108201"/>
            <a:ext cx="5983606" cy="3760891"/>
          </a:xfrm>
        </p:spPr>
        <p:txBody>
          <a:bodyPr>
            <a:normAutofit/>
          </a:bodyPr>
          <a:lstStyle/>
          <a:p>
            <a:pPr>
              <a:lnSpc>
                <a:spcPct val="110000"/>
              </a:lnSpc>
            </a:pPr>
            <a:r>
              <a:rPr lang="en-US" sz="1600" dirty="0"/>
              <a:t>GNU privacy guard (GPG) is an open-source implementation of the pretty good privacy (PGP) asymmetric encryption protocol. It uses a pair of public and private keys to encrypt and decrypt your files. </a:t>
            </a:r>
          </a:p>
          <a:p>
            <a:pPr>
              <a:lnSpc>
                <a:spcPct val="110000"/>
              </a:lnSpc>
            </a:pPr>
            <a:r>
              <a:rPr lang="en-US" sz="1600" dirty="0"/>
              <a:t>In this module, we first used the command </a:t>
            </a:r>
            <a:r>
              <a:rPr lang="en-US" sz="1600" b="1" dirty="0" err="1"/>
              <a:t>gpg</a:t>
            </a:r>
            <a:r>
              <a:rPr lang="en-US" sz="1600" b="1" dirty="0"/>
              <a:t> --generate-key </a:t>
            </a:r>
            <a:r>
              <a:rPr lang="en-US" sz="1600" dirty="0"/>
              <a:t>in the Kali VM to generate a new public and private key pair. We then created a new plaintext file to practice encryption and decryption. We used the command </a:t>
            </a:r>
            <a:r>
              <a:rPr lang="en-US" sz="1600" b="1" dirty="0" err="1"/>
              <a:t>gpg</a:t>
            </a:r>
            <a:r>
              <a:rPr lang="en-US" sz="1600" b="1" dirty="0"/>
              <a:t> -c </a:t>
            </a:r>
            <a:r>
              <a:rPr lang="en-US" sz="1600" b="1" dirty="0" err="1"/>
              <a:t>testfile.txt</a:t>
            </a:r>
            <a:r>
              <a:rPr lang="en-US" sz="1600" b="1" dirty="0"/>
              <a:t> </a:t>
            </a:r>
            <a:r>
              <a:rPr lang="en-US" sz="1600" dirty="0"/>
              <a:t>to encrypt the file and the command </a:t>
            </a:r>
            <a:r>
              <a:rPr lang="en-US" sz="1600" b="1" dirty="0"/>
              <a:t>shred -v -n 30 -u -z </a:t>
            </a:r>
            <a:r>
              <a:rPr lang="en-US" sz="1600" b="1" dirty="0" err="1"/>
              <a:t>testfile.txt</a:t>
            </a:r>
            <a:r>
              <a:rPr lang="en-US" sz="1600" b="1" dirty="0"/>
              <a:t> </a:t>
            </a:r>
            <a:r>
              <a:rPr lang="en-US" sz="1600" dirty="0"/>
              <a:t>to permanently delete the plaintext file from the computer. To decrypt the file, we used the command </a:t>
            </a:r>
            <a:r>
              <a:rPr lang="en-US" sz="1600" b="1" dirty="0" err="1"/>
              <a:t>gpg</a:t>
            </a:r>
            <a:r>
              <a:rPr lang="en-US" sz="1600" b="1" dirty="0"/>
              <a:t> </a:t>
            </a:r>
            <a:r>
              <a:rPr lang="en-US" sz="1600" b="1" dirty="0" err="1"/>
              <a:t>testfile.txt.gpg</a:t>
            </a:r>
            <a:r>
              <a:rPr lang="en-US" sz="1600" dirty="0"/>
              <a:t>.</a:t>
            </a:r>
            <a:endParaRPr lang="en-US" sz="1600" b="1" dirty="0"/>
          </a:p>
        </p:txBody>
      </p:sp>
    </p:spTree>
    <p:extLst>
      <p:ext uri="{BB962C8B-B14F-4D97-AF65-F5344CB8AC3E}">
        <p14:creationId xmlns:p14="http://schemas.microsoft.com/office/powerpoint/2010/main" val="278611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FAE9-D03B-DADA-8617-C85F119C61B1}"/>
              </a:ext>
            </a:extLst>
          </p:cNvPr>
          <p:cNvSpPr>
            <a:spLocks noGrp="1"/>
          </p:cNvSpPr>
          <p:nvPr>
            <p:ph type="title"/>
          </p:nvPr>
        </p:nvSpPr>
        <p:spPr/>
        <p:txBody>
          <a:bodyPr/>
          <a:lstStyle/>
          <a:p>
            <a:r>
              <a:rPr lang="en-US" dirty="0"/>
              <a:t>File Encryption</a:t>
            </a:r>
          </a:p>
        </p:txBody>
      </p:sp>
      <p:sp>
        <p:nvSpPr>
          <p:cNvPr id="3" name="Content Placeholder 2">
            <a:extLst>
              <a:ext uri="{FF2B5EF4-FFF2-40B4-BE49-F238E27FC236}">
                <a16:creationId xmlns:a16="http://schemas.microsoft.com/office/drawing/2014/main" id="{9140504E-9ABF-7266-53F3-63BBB4B7CF81}"/>
              </a:ext>
            </a:extLst>
          </p:cNvPr>
          <p:cNvSpPr>
            <a:spLocks noGrp="1"/>
          </p:cNvSpPr>
          <p:nvPr>
            <p:ph sz="half" idx="1"/>
          </p:nvPr>
        </p:nvSpPr>
        <p:spPr>
          <a:xfrm>
            <a:off x="1133627" y="2120900"/>
            <a:ext cx="9985706" cy="1622425"/>
          </a:xfrm>
        </p:spPr>
        <p:txBody>
          <a:bodyPr/>
          <a:lstStyle/>
          <a:p>
            <a:r>
              <a:rPr lang="en-US" dirty="0"/>
              <a:t>This screenshot includes the following:</a:t>
            </a:r>
          </a:p>
          <a:p>
            <a:pPr>
              <a:buFont typeface="Arial" panose="020B0604020202020204" pitchFamily="34" charset="0"/>
              <a:buChar char="•"/>
            </a:pPr>
            <a:r>
              <a:rPr lang="en-US" dirty="0"/>
              <a:t> Content of the plaintext file</a:t>
            </a:r>
          </a:p>
          <a:p>
            <a:pPr>
              <a:buFont typeface="Arial" panose="020B0604020202020204" pitchFamily="34" charset="0"/>
              <a:buChar char="•"/>
            </a:pPr>
            <a:r>
              <a:rPr lang="en-US" dirty="0"/>
              <a:t> Content of the encrypted file</a:t>
            </a:r>
          </a:p>
        </p:txBody>
      </p:sp>
      <p:pic>
        <p:nvPicPr>
          <p:cNvPr id="5" name="Picture Placeholder 3" descr="A computer screen shot of a computer screen&#10;&#10;Description automatically generated">
            <a:extLst>
              <a:ext uri="{FF2B5EF4-FFF2-40B4-BE49-F238E27FC236}">
                <a16:creationId xmlns:a16="http://schemas.microsoft.com/office/drawing/2014/main" id="{33655AEF-3058-FC69-FE0C-FCF844E675C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3" t="64062" r="2214"/>
          <a:stretch/>
        </p:blipFill>
        <p:spPr>
          <a:xfrm>
            <a:off x="1133627" y="3847082"/>
            <a:ext cx="10022053" cy="2282256"/>
          </a:xfrm>
        </p:spPr>
      </p:pic>
    </p:spTree>
    <p:extLst>
      <p:ext uri="{BB962C8B-B14F-4D97-AF65-F5344CB8AC3E}">
        <p14:creationId xmlns:p14="http://schemas.microsoft.com/office/powerpoint/2010/main" val="183296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60EA-7AA6-0A83-F42C-822E2A9778E4}"/>
              </a:ext>
            </a:extLst>
          </p:cNvPr>
          <p:cNvSpPr>
            <a:spLocks noGrp="1"/>
          </p:cNvSpPr>
          <p:nvPr>
            <p:ph type="title"/>
          </p:nvPr>
        </p:nvSpPr>
        <p:spPr/>
        <p:txBody>
          <a:bodyPr/>
          <a:lstStyle/>
          <a:p>
            <a:r>
              <a:rPr lang="en-US" dirty="0"/>
              <a:t>File Decryption</a:t>
            </a:r>
          </a:p>
        </p:txBody>
      </p:sp>
      <p:sp>
        <p:nvSpPr>
          <p:cNvPr id="3" name="Content Placeholder 2">
            <a:extLst>
              <a:ext uri="{FF2B5EF4-FFF2-40B4-BE49-F238E27FC236}">
                <a16:creationId xmlns:a16="http://schemas.microsoft.com/office/drawing/2014/main" id="{3691BD98-C9D1-79C0-AE1E-825E39B1451E}"/>
              </a:ext>
            </a:extLst>
          </p:cNvPr>
          <p:cNvSpPr>
            <a:spLocks noGrp="1"/>
          </p:cNvSpPr>
          <p:nvPr>
            <p:ph sz="half" idx="1"/>
          </p:nvPr>
        </p:nvSpPr>
        <p:spPr>
          <a:xfrm>
            <a:off x="1097280" y="2120900"/>
            <a:ext cx="3789045" cy="3748193"/>
          </a:xfrm>
        </p:spPr>
        <p:txBody>
          <a:bodyPr/>
          <a:lstStyle/>
          <a:p>
            <a:r>
              <a:rPr lang="en-US" dirty="0"/>
              <a:t>This screenshot includes the following:</a:t>
            </a:r>
          </a:p>
          <a:p>
            <a:pPr>
              <a:buFont typeface="Arial" panose="020B0604020202020204" pitchFamily="34" charset="0"/>
              <a:buChar char="•"/>
            </a:pPr>
            <a:r>
              <a:rPr lang="en-US" dirty="0"/>
              <a:t> The encrypted file being listed by itself</a:t>
            </a:r>
          </a:p>
          <a:p>
            <a:pPr>
              <a:buFont typeface="Arial" panose="020B0604020202020204" pitchFamily="34" charset="0"/>
              <a:buChar char="•"/>
            </a:pPr>
            <a:r>
              <a:rPr lang="en-US" dirty="0"/>
              <a:t> The decrypting process</a:t>
            </a:r>
          </a:p>
          <a:p>
            <a:pPr>
              <a:buFont typeface="Arial" panose="020B0604020202020204" pitchFamily="34" charset="0"/>
              <a:buChar char="•"/>
            </a:pPr>
            <a:r>
              <a:rPr lang="en-US" dirty="0"/>
              <a:t> Both the encrypted file and the original plaintext file being listed</a:t>
            </a:r>
          </a:p>
        </p:txBody>
      </p:sp>
      <p:pic>
        <p:nvPicPr>
          <p:cNvPr id="5" name="Picture Placeholder 3" descr="A screenshot of a computer&#10;&#10;Description automatically generated">
            <a:extLst>
              <a:ext uri="{FF2B5EF4-FFF2-40B4-BE49-F238E27FC236}">
                <a16:creationId xmlns:a16="http://schemas.microsoft.com/office/drawing/2014/main" id="{E498A39D-3D75-6317-40B4-EF379C925D1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23" r="13286"/>
          <a:stretch/>
        </p:blipFill>
        <p:spPr>
          <a:xfrm>
            <a:off x="5212080" y="1994440"/>
            <a:ext cx="5943600" cy="4274091"/>
          </a:xfrm>
        </p:spPr>
      </p:pic>
    </p:spTree>
    <p:extLst>
      <p:ext uri="{BB962C8B-B14F-4D97-AF65-F5344CB8AC3E}">
        <p14:creationId xmlns:p14="http://schemas.microsoft.com/office/powerpoint/2010/main" val="427843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0E273-AA14-5CF7-2984-9732D34AC345}"/>
              </a:ext>
            </a:extLst>
          </p:cNvPr>
          <p:cNvSpPr>
            <a:spLocks noGrp="1"/>
          </p:cNvSpPr>
          <p:nvPr>
            <p:ph type="title"/>
          </p:nvPr>
        </p:nvSpPr>
        <p:spPr>
          <a:xfrm>
            <a:off x="5172074" y="286603"/>
            <a:ext cx="5983605" cy="1450757"/>
          </a:xfrm>
        </p:spPr>
        <p:txBody>
          <a:bodyPr>
            <a:normAutofit/>
          </a:bodyPr>
          <a:lstStyle/>
          <a:p>
            <a:r>
              <a:rPr lang="en-US"/>
              <a:t>Stateful Firewall</a:t>
            </a:r>
            <a:endParaRPr lang="en-US" dirty="0"/>
          </a:p>
        </p:txBody>
      </p:sp>
      <p:pic>
        <p:nvPicPr>
          <p:cNvPr id="16" name="Picture 15">
            <a:extLst>
              <a:ext uri="{FF2B5EF4-FFF2-40B4-BE49-F238E27FC236}">
                <a16:creationId xmlns:a16="http://schemas.microsoft.com/office/drawing/2014/main" id="{C0872EE6-0F61-37FD-E025-80E0C8B815B2}"/>
              </a:ext>
            </a:extLst>
          </p:cNvPr>
          <p:cNvPicPr>
            <a:picLocks noChangeAspect="1"/>
          </p:cNvPicPr>
          <p:nvPr/>
        </p:nvPicPr>
        <p:blipFill rotWithShape="1">
          <a:blip r:embed="rId2"/>
          <a:srcRect l="5637" r="56796"/>
          <a:stretch/>
        </p:blipFill>
        <p:spPr>
          <a:xfrm>
            <a:off x="20" y="10"/>
            <a:ext cx="4580077" cy="6857990"/>
          </a:xfrm>
          <a:prstGeom prst="rect">
            <a:avLst/>
          </a:prstGeom>
        </p:spPr>
      </p:pic>
      <p:cxnSp>
        <p:nvCxnSpPr>
          <p:cNvPr id="17" name="Straight Connector 16">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81F34C-79C8-26B9-90C2-4ECA9620556D}"/>
              </a:ext>
            </a:extLst>
          </p:cNvPr>
          <p:cNvSpPr>
            <a:spLocks noGrp="1"/>
          </p:cNvSpPr>
          <p:nvPr>
            <p:ph idx="1"/>
          </p:nvPr>
        </p:nvSpPr>
        <p:spPr>
          <a:xfrm>
            <a:off x="5172074" y="2108201"/>
            <a:ext cx="5983606" cy="3760891"/>
          </a:xfrm>
        </p:spPr>
        <p:txBody>
          <a:bodyPr>
            <a:normAutofit/>
          </a:bodyPr>
          <a:lstStyle/>
          <a:p>
            <a:pPr>
              <a:lnSpc>
                <a:spcPct val="110000"/>
              </a:lnSpc>
            </a:pPr>
            <a:r>
              <a:rPr lang="en-US" sz="1600"/>
              <a:t>In this module, we hardened a Linux server by setting up a stateful firewall with iptables. </a:t>
            </a:r>
          </a:p>
          <a:p>
            <a:pPr>
              <a:lnSpc>
                <a:spcPct val="110000"/>
              </a:lnSpc>
            </a:pPr>
            <a:r>
              <a:rPr lang="en-US" sz="1600"/>
              <a:t>We first used the </a:t>
            </a:r>
            <a:r>
              <a:rPr lang="en-US" sz="1600" b="1" err="1"/>
              <a:t>nmap</a:t>
            </a:r>
            <a:r>
              <a:rPr lang="en-US" sz="1600" b="1"/>
              <a:t> 192.168.105.55 | more </a:t>
            </a:r>
            <a:r>
              <a:rPr lang="en-US" sz="1600"/>
              <a:t>command to scan open ports on the Linux Server VM. We tried a simple firewall rule that drops all incoming connections to the Linux Server VM by using the command, </a:t>
            </a:r>
            <a:r>
              <a:rPr lang="en-US" sz="1600" b="1" err="1"/>
              <a:t>sudo</a:t>
            </a:r>
            <a:r>
              <a:rPr lang="en-US" sz="1600" b="1"/>
              <a:t> iptables --policy INPUT DROP</a:t>
            </a:r>
            <a:r>
              <a:rPr lang="en-US" sz="1600"/>
              <a:t>. We then flushed the INPUT, OUTPUT, and FORWARD chains. We dropped all invalid packets from the server and then forwarded all incoming and outgoing traffic on the loopback interface. We finally added more rules to the firewall. The following slides show the effects of this process.</a:t>
            </a:r>
            <a:endParaRPr lang="en-US" sz="1600" b="1"/>
          </a:p>
        </p:txBody>
      </p:sp>
    </p:spTree>
    <p:extLst>
      <p:ext uri="{BB962C8B-B14F-4D97-AF65-F5344CB8AC3E}">
        <p14:creationId xmlns:p14="http://schemas.microsoft.com/office/powerpoint/2010/main" val="377258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69C-9529-A582-3539-82B038F48EA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53B81C2-D871-0718-F057-69FDB9CC18CD}"/>
              </a:ext>
            </a:extLst>
          </p:cNvPr>
          <p:cNvSpPr>
            <a:spLocks noGrp="1"/>
          </p:cNvSpPr>
          <p:nvPr>
            <p:ph idx="1"/>
          </p:nvPr>
        </p:nvSpPr>
        <p:spPr/>
        <p:txBody>
          <a:bodyPr>
            <a:normAutofit fontScale="92500" lnSpcReduction="10000"/>
          </a:bodyPr>
          <a:lstStyle/>
          <a:p>
            <a:r>
              <a:rPr lang="en-US" dirty="0"/>
              <a:t>What effect does the </a:t>
            </a:r>
            <a:r>
              <a:rPr lang="en-US" dirty="0" err="1"/>
              <a:t>sudo</a:t>
            </a:r>
            <a:r>
              <a:rPr lang="en-US" dirty="0"/>
              <a:t> iptables --policy INPUT DROP command have on the access to computing resources?</a:t>
            </a:r>
          </a:p>
          <a:p>
            <a:endParaRPr lang="en-US" dirty="0"/>
          </a:p>
          <a:p>
            <a:r>
              <a:rPr lang="en-US" dirty="0"/>
              <a:t>Answer here: </a:t>
            </a:r>
          </a:p>
          <a:p>
            <a:r>
              <a:rPr lang="en-US" dirty="0"/>
              <a:t>The </a:t>
            </a:r>
            <a:r>
              <a:rPr lang="en-US" dirty="0" err="1"/>
              <a:t>sudo</a:t>
            </a:r>
            <a:r>
              <a:rPr lang="en-US" dirty="0"/>
              <a:t> iptables --policy INPUT DROP command is a firewall rule that drops all incoming connections to the Linux Server VM.</a:t>
            </a:r>
          </a:p>
          <a:p>
            <a:pPr marL="0" indent="0">
              <a:buNone/>
            </a:pPr>
            <a:endParaRPr lang="en-US" dirty="0"/>
          </a:p>
          <a:p>
            <a:r>
              <a:rPr lang="en-US" dirty="0"/>
              <a:t>References:</a:t>
            </a:r>
            <a:br>
              <a:rPr lang="en-US" dirty="0"/>
            </a:br>
            <a:r>
              <a:rPr lang="en-US" dirty="0"/>
              <a:t>InfoSec Learning DeVry SEC 285 - Module 3: Stateful Firewall</a:t>
            </a:r>
          </a:p>
          <a:p>
            <a:endParaRPr lang="en-US" dirty="0"/>
          </a:p>
        </p:txBody>
      </p:sp>
    </p:spTree>
    <p:extLst>
      <p:ext uri="{BB962C8B-B14F-4D97-AF65-F5344CB8AC3E}">
        <p14:creationId xmlns:p14="http://schemas.microsoft.com/office/powerpoint/2010/main" val="275810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C45C-2EAB-6CDE-A593-96F501401934}"/>
              </a:ext>
            </a:extLst>
          </p:cNvPr>
          <p:cNvSpPr>
            <a:spLocks noGrp="1"/>
          </p:cNvSpPr>
          <p:nvPr>
            <p:ph type="title"/>
          </p:nvPr>
        </p:nvSpPr>
        <p:spPr/>
        <p:txBody>
          <a:bodyPr/>
          <a:lstStyle/>
          <a:p>
            <a:r>
              <a:rPr lang="en-US" dirty="0"/>
              <a:t>Nmap scan</a:t>
            </a:r>
          </a:p>
        </p:txBody>
      </p:sp>
      <p:sp>
        <p:nvSpPr>
          <p:cNvPr id="3" name="Content Placeholder 2">
            <a:extLst>
              <a:ext uri="{FF2B5EF4-FFF2-40B4-BE49-F238E27FC236}">
                <a16:creationId xmlns:a16="http://schemas.microsoft.com/office/drawing/2014/main" id="{01859F50-C02A-49DB-D14B-995B5DD63622}"/>
              </a:ext>
            </a:extLst>
          </p:cNvPr>
          <p:cNvSpPr>
            <a:spLocks noGrp="1"/>
          </p:cNvSpPr>
          <p:nvPr>
            <p:ph sz="half" idx="1"/>
          </p:nvPr>
        </p:nvSpPr>
        <p:spPr>
          <a:xfrm>
            <a:off x="1097280" y="2120900"/>
            <a:ext cx="2960370" cy="3748193"/>
          </a:xfrm>
        </p:spPr>
        <p:txBody>
          <a:bodyPr/>
          <a:lstStyle/>
          <a:p>
            <a:r>
              <a:rPr lang="en-US" sz="2000" dirty="0"/>
              <a:t>This screenshot shows the Nmap scan result of the Linux Server VM.</a:t>
            </a:r>
          </a:p>
          <a:p>
            <a:endParaRPr lang="en-US" dirty="0"/>
          </a:p>
        </p:txBody>
      </p:sp>
      <p:pic>
        <p:nvPicPr>
          <p:cNvPr id="5" name="Picture Placeholder 3" descr="A computer screen shot of a dragon&#10;&#10;Description automatically generated">
            <a:extLst>
              <a:ext uri="{FF2B5EF4-FFF2-40B4-BE49-F238E27FC236}">
                <a16:creationId xmlns:a16="http://schemas.microsoft.com/office/drawing/2014/main" id="{922BE6E6-284E-B60A-6021-1DB11C66A02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 r="14622" b="29487"/>
          <a:stretch/>
        </p:blipFill>
        <p:spPr>
          <a:xfrm>
            <a:off x="4261911" y="2243139"/>
            <a:ext cx="7605975" cy="3900486"/>
          </a:xfrm>
        </p:spPr>
      </p:pic>
    </p:spTree>
    <p:extLst>
      <p:ext uri="{BB962C8B-B14F-4D97-AF65-F5344CB8AC3E}">
        <p14:creationId xmlns:p14="http://schemas.microsoft.com/office/powerpoint/2010/main" val="241829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A5604-33FB-6378-4616-6B4D7A81A8DC}"/>
              </a:ext>
            </a:extLst>
          </p:cNvPr>
          <p:cNvSpPr>
            <a:spLocks noGrp="1"/>
          </p:cNvSpPr>
          <p:nvPr>
            <p:ph type="title"/>
          </p:nvPr>
        </p:nvSpPr>
        <p:spPr>
          <a:xfrm>
            <a:off x="5172074" y="286603"/>
            <a:ext cx="5983605" cy="1450757"/>
          </a:xfrm>
        </p:spPr>
        <p:txBody>
          <a:bodyPr>
            <a:normAutofit/>
          </a:bodyPr>
          <a:lstStyle/>
          <a:p>
            <a:r>
              <a:rPr lang="en-US" sz="3100"/>
              <a:t>Bring Your Own Device (BYOD) </a:t>
            </a:r>
            <a:br>
              <a:rPr lang="en-US" sz="3100"/>
            </a:br>
            <a:r>
              <a:rPr lang="en-US" sz="3100"/>
              <a:t>Security Policy</a:t>
            </a:r>
          </a:p>
        </p:txBody>
      </p:sp>
      <p:pic>
        <p:nvPicPr>
          <p:cNvPr id="5" name="Picture 4" descr="Exclamation mark on a yellow background">
            <a:extLst>
              <a:ext uri="{FF2B5EF4-FFF2-40B4-BE49-F238E27FC236}">
                <a16:creationId xmlns:a16="http://schemas.microsoft.com/office/drawing/2014/main" id="{BD029BC6-3E8D-E667-4E7A-52E2927D7F4E}"/>
              </a:ext>
            </a:extLst>
          </p:cNvPr>
          <p:cNvPicPr>
            <a:picLocks noChangeAspect="1"/>
          </p:cNvPicPr>
          <p:nvPr/>
        </p:nvPicPr>
        <p:blipFill rotWithShape="1">
          <a:blip r:embed="rId2"/>
          <a:srcRect l="31414" r="18497"/>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26C3FA-C71B-F8FE-8744-09CC63514109}"/>
              </a:ext>
            </a:extLst>
          </p:cNvPr>
          <p:cNvSpPr>
            <a:spLocks noGrp="1"/>
          </p:cNvSpPr>
          <p:nvPr>
            <p:ph idx="1"/>
          </p:nvPr>
        </p:nvSpPr>
        <p:spPr>
          <a:xfrm>
            <a:off x="5172074" y="2108201"/>
            <a:ext cx="5983606" cy="3760891"/>
          </a:xfrm>
        </p:spPr>
        <p:txBody>
          <a:bodyPr>
            <a:normAutofit/>
          </a:bodyPr>
          <a:lstStyle/>
          <a:p>
            <a:pPr>
              <a:lnSpc>
                <a:spcPct val="110000"/>
              </a:lnSpc>
            </a:pPr>
            <a:r>
              <a:rPr lang="en-US" sz="1600"/>
              <a:t>Security policies are high-level statements approved by senior management to guide the behavior of people who come into contact with organizational computing resources. A security policy is a set of documents that clarify an organization’s expectations regarding the proper usage of their computing resources. It specifies which behaviors are considered acceptable and which are not.</a:t>
            </a:r>
          </a:p>
          <a:p>
            <a:pPr>
              <a:lnSpc>
                <a:spcPct val="110000"/>
              </a:lnSpc>
            </a:pPr>
            <a:endParaRPr lang="en-US" sz="1600"/>
          </a:p>
          <a:p>
            <a:pPr>
              <a:lnSpc>
                <a:spcPct val="110000"/>
              </a:lnSpc>
            </a:pPr>
            <a:r>
              <a:rPr lang="en-US" sz="1600"/>
              <a:t>There are three categories of security policies: program policy, issue-specific policy, and system-specific policy.</a:t>
            </a:r>
          </a:p>
          <a:p>
            <a:pPr>
              <a:lnSpc>
                <a:spcPct val="110000"/>
              </a:lnSpc>
            </a:pPr>
            <a:endParaRPr lang="en-US" sz="1600"/>
          </a:p>
        </p:txBody>
      </p:sp>
    </p:spTree>
    <p:extLst>
      <p:ext uri="{BB962C8B-B14F-4D97-AF65-F5344CB8AC3E}">
        <p14:creationId xmlns:p14="http://schemas.microsoft.com/office/powerpoint/2010/main" val="3440362539"/>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412F24"/>
      </a:dk2>
      <a:lt2>
        <a:srgbClr val="E2E8E3"/>
      </a:lt2>
      <a:accent1>
        <a:srgbClr val="C492BE"/>
      </a:accent1>
      <a:accent2>
        <a:srgbClr val="BA7F9A"/>
      </a:accent2>
      <a:accent3>
        <a:srgbClr val="C69698"/>
      </a:accent3>
      <a:accent4>
        <a:srgbClr val="BA957F"/>
      </a:accent4>
      <a:accent5>
        <a:srgbClr val="ACA382"/>
      </a:accent5>
      <a:accent6>
        <a:srgbClr val="9EA973"/>
      </a:accent6>
      <a:hlink>
        <a:srgbClr val="568F5D"/>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112</TotalTime>
  <Words>1706</Words>
  <Application>Microsoft Macintosh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Sagona Book</vt:lpstr>
      <vt:lpstr>Sagona ExtraLight</vt:lpstr>
      <vt:lpstr>Times New Roman</vt:lpstr>
      <vt:lpstr>RetrospectVTI</vt:lpstr>
      <vt:lpstr>Information System Security</vt:lpstr>
      <vt:lpstr>Introduction</vt:lpstr>
      <vt:lpstr>Asymmetric Key Encryption </vt:lpstr>
      <vt:lpstr>File Encryption</vt:lpstr>
      <vt:lpstr>File Decryption</vt:lpstr>
      <vt:lpstr>Stateful Firewall</vt:lpstr>
      <vt:lpstr>Question</vt:lpstr>
      <vt:lpstr>Nmap scan</vt:lpstr>
      <vt:lpstr>Bring Your Own Device (BYOD)  Security Policy</vt:lpstr>
      <vt:lpstr>PowerPoint Presentation</vt:lpstr>
      <vt:lpstr>PowerPoint Presentation</vt:lpstr>
      <vt:lpstr>PowerPoint Presentation</vt:lpstr>
      <vt:lpstr>PowerPoint Presentation</vt:lpstr>
      <vt:lpstr>Multifactor Authentication (MFA)</vt:lpstr>
      <vt:lpstr>Common-auth Configuration File</vt:lpstr>
      <vt:lpstr>MFA Logon Screen</vt:lpstr>
      <vt:lpstr>Vulnerability Assessment</vt:lpstr>
      <vt:lpstr>Nmap</vt:lpstr>
      <vt:lpstr>NetCat</vt:lpstr>
      <vt:lpstr>Wireshark</vt:lpstr>
      <vt:lpstr>Nessus</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 sisk</dc:creator>
  <cp:lastModifiedBy>ty sisk</cp:lastModifiedBy>
  <cp:revision>1</cp:revision>
  <dcterms:created xsi:type="dcterms:W3CDTF">2024-06-21T17:48:53Z</dcterms:created>
  <dcterms:modified xsi:type="dcterms:W3CDTF">2024-06-21T19:41:22Z</dcterms:modified>
</cp:coreProperties>
</file>